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9" r:id="rId2"/>
  </p:sldMasterIdLst>
  <p:notesMasterIdLst>
    <p:notesMasterId r:id="rId42"/>
  </p:notesMasterIdLst>
  <p:sldIdLst>
    <p:sldId id="324" r:id="rId3"/>
    <p:sldId id="266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321" r:id="rId13"/>
    <p:sldId id="278" r:id="rId14"/>
    <p:sldId id="279" r:id="rId15"/>
    <p:sldId id="280" r:id="rId16"/>
    <p:sldId id="281" r:id="rId17"/>
    <p:sldId id="282" r:id="rId18"/>
    <p:sldId id="284" r:id="rId19"/>
    <p:sldId id="303" r:id="rId20"/>
    <p:sldId id="306" r:id="rId21"/>
    <p:sldId id="308" r:id="rId22"/>
    <p:sldId id="307" r:id="rId23"/>
    <p:sldId id="304" r:id="rId24"/>
    <p:sldId id="305" r:id="rId25"/>
    <p:sldId id="309" r:id="rId26"/>
    <p:sldId id="285" r:id="rId27"/>
    <p:sldId id="286" r:id="rId28"/>
    <p:sldId id="287" r:id="rId29"/>
    <p:sldId id="288" r:id="rId30"/>
    <p:sldId id="314" r:id="rId31"/>
    <p:sldId id="315" r:id="rId32"/>
    <p:sldId id="316" r:id="rId33"/>
    <p:sldId id="317" r:id="rId34"/>
    <p:sldId id="318" r:id="rId35"/>
    <p:sldId id="319" r:id="rId36"/>
    <p:sldId id="290" r:id="rId37"/>
    <p:sldId id="291" r:id="rId38"/>
    <p:sldId id="292" r:id="rId39"/>
    <p:sldId id="293" r:id="rId40"/>
    <p:sldId id="295" r:id="rId41"/>
  </p:sldIdLst>
  <p:sldSz cx="9144000" cy="5715000" type="screen16x10"/>
  <p:notesSz cx="6858000" cy="9144000"/>
  <p:defaultTextStyle>
    <a:defPPr>
      <a:defRPr lang="en-US"/>
    </a:defPPr>
    <a:lvl1pPr algn="l" defTabSz="35661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356616" algn="l" defTabSz="35661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713232" algn="l" defTabSz="35661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069848" algn="l" defTabSz="35661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426464" algn="l" defTabSz="35661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1783080" algn="l" defTabSz="713232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139696" algn="l" defTabSz="713232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2496312" algn="l" defTabSz="713232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2852928" algn="l" defTabSz="713232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162" userDrawn="1">
          <p15:clr>
            <a:srgbClr val="A4A3A4"/>
          </p15:clr>
        </p15:guide>
        <p15:guide id="3" orient="horz" pos="1366" userDrawn="1">
          <p15:clr>
            <a:srgbClr val="A4A3A4"/>
          </p15:clr>
        </p15:guide>
        <p15:guide id="4" orient="horz" pos="2387" userDrawn="1">
          <p15:clr>
            <a:srgbClr val="A4A3A4"/>
          </p15:clr>
        </p15:guide>
        <p15:guide id="5" orient="horz" pos="1797" userDrawn="1">
          <p15:clr>
            <a:srgbClr val="A4A3A4"/>
          </p15:clr>
        </p15:guide>
        <p15:guide id="6" orient="horz" pos="981" userDrawn="1">
          <p15:clr>
            <a:srgbClr val="A4A3A4"/>
          </p15:clr>
        </p15:guide>
        <p15:guide id="7" orient="horz" pos="686" userDrawn="1">
          <p15:clr>
            <a:srgbClr val="A4A3A4"/>
          </p15:clr>
        </p15:guide>
        <p15:guide id="8" pos="604" userDrawn="1">
          <p15:clr>
            <a:srgbClr val="A4A3A4"/>
          </p15:clr>
        </p15:guide>
        <p15:guide id="9" pos="6773" userDrawn="1">
          <p15:clr>
            <a:srgbClr val="A4A3A4"/>
          </p15:clr>
        </p15:guide>
        <p15:guide id="10" pos="725" userDrawn="1">
          <p15:clr>
            <a:srgbClr val="A4A3A4"/>
          </p15:clr>
        </p15:guide>
        <p15:guide id="11" pos="876" userDrawn="1">
          <p15:clr>
            <a:srgbClr val="A4A3A4"/>
          </p15:clr>
        </p15:guide>
        <p15:guide id="12" orient="horz" pos="778" userDrawn="1">
          <p15:clr>
            <a:srgbClr val="A4A3A4"/>
          </p15:clr>
        </p15:guide>
        <p15:guide id="13" orient="horz" pos="1800">
          <p15:clr>
            <a:srgbClr val="A4A3A4"/>
          </p15:clr>
        </p15:guide>
        <p15:guide id="14" orient="horz" pos="968">
          <p15:clr>
            <a:srgbClr val="A4A3A4"/>
          </p15:clr>
        </p15:guide>
        <p15:guide id="15" orient="horz" pos="1138">
          <p15:clr>
            <a:srgbClr val="A4A3A4"/>
          </p15:clr>
        </p15:guide>
        <p15:guide id="16" orient="horz" pos="1989">
          <p15:clr>
            <a:srgbClr val="A4A3A4"/>
          </p15:clr>
        </p15:guide>
        <p15:guide id="17" orient="horz" pos="1498">
          <p15:clr>
            <a:srgbClr val="A4A3A4"/>
          </p15:clr>
        </p15:guide>
        <p15:guide id="18" orient="horz" pos="818">
          <p15:clr>
            <a:srgbClr val="A4A3A4"/>
          </p15:clr>
        </p15:guide>
        <p15:guide id="19" orient="horz" pos="572">
          <p15:clr>
            <a:srgbClr val="A4A3A4"/>
          </p15:clr>
        </p15:guide>
        <p15:guide id="20" orient="horz" pos="648">
          <p15:clr>
            <a:srgbClr val="A4A3A4"/>
          </p15:clr>
        </p15:guide>
        <p15:guide id="21" pos="453">
          <p15:clr>
            <a:srgbClr val="A4A3A4"/>
          </p15:clr>
        </p15:guide>
        <p15:guide id="22" pos="5080">
          <p15:clr>
            <a:srgbClr val="A4A3A4"/>
          </p15:clr>
        </p15:guide>
        <p15:guide id="23" pos="544">
          <p15:clr>
            <a:srgbClr val="A4A3A4"/>
          </p15:clr>
        </p15:guide>
        <p15:guide id="24" pos="6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3069"/>
    <a:srgbClr val="36424A"/>
    <a:srgbClr val="3D0A6D"/>
    <a:srgbClr val="882345"/>
    <a:srgbClr val="002147"/>
    <a:srgbClr val="6AADE4"/>
    <a:srgbClr val="00B2A9"/>
    <a:srgbClr val="0C4DA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98" autoAdjust="0"/>
    <p:restoredTop sz="86357" autoAdjust="0"/>
  </p:normalViewPr>
  <p:slideViewPr>
    <p:cSldViewPr snapToGrid="0" showGuides="1">
      <p:cViewPr varScale="1">
        <p:scale>
          <a:sx n="116" d="100"/>
          <a:sy n="116" d="100"/>
        </p:scale>
        <p:origin x="792" y="102"/>
      </p:cViewPr>
      <p:guideLst>
        <p:guide orient="horz" pos="2160"/>
        <p:guide orient="horz" pos="1162"/>
        <p:guide orient="horz" pos="1366"/>
        <p:guide orient="horz" pos="2387"/>
        <p:guide orient="horz" pos="1797"/>
        <p:guide orient="horz" pos="981"/>
        <p:guide orient="horz" pos="686"/>
        <p:guide pos="604"/>
        <p:guide pos="6773"/>
        <p:guide pos="725"/>
        <p:guide pos="876"/>
        <p:guide orient="horz" pos="778"/>
        <p:guide orient="horz" pos="1800"/>
        <p:guide orient="horz" pos="968"/>
        <p:guide orient="horz" pos="1138"/>
        <p:guide orient="horz" pos="1989"/>
        <p:guide orient="horz" pos="1498"/>
        <p:guide orient="horz" pos="818"/>
        <p:guide orient="horz" pos="572"/>
        <p:guide orient="horz" pos="648"/>
        <p:guide pos="453"/>
        <p:guide pos="5080"/>
        <p:guide pos="544"/>
        <p:guide pos="6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32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60572-3797-4E13-BB7E-4810412D02CF}" type="datetimeFigureOut">
              <a:rPr lang="en-GB" smtClean="0"/>
              <a:pPr/>
              <a:t>27/01/2017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6561F-EF8E-4C3E-A196-6050B059C6A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442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6561F-EF8E-4C3E-A196-6050B059C6A3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628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6561F-EF8E-4C3E-A196-6050B059C6A3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382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6561F-EF8E-4C3E-A196-6050B059C6A3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597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6561F-EF8E-4C3E-A196-6050B059C6A3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07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6561F-EF8E-4C3E-A196-6050B059C6A3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753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8AD33-C2A2-4947-A811-004B0BFAB26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381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1pPr>
            <a:lvl2pPr marL="774021" indent="-297700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2pPr>
            <a:lvl3pPr marL="1190803" indent="-238161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3pPr>
            <a:lvl4pPr marL="1667124" indent="-238161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4pPr>
            <a:lvl5pPr marL="2143444" indent="-238161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5pPr>
            <a:lvl6pPr marL="2619765" indent="-238161" defTabSz="4763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6pPr>
            <a:lvl7pPr marL="3096086" indent="-238161" defTabSz="4763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7pPr>
            <a:lvl8pPr marL="3572407" indent="-238161" defTabSz="4763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8pPr>
            <a:lvl9pPr marL="4048728" indent="-238161" defTabSz="4763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47EFB-A056-470D-B86C-B77EDCCF320D}" type="slidenum"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pitchFamily="1" charset="0"/>
                <a:ea typeface="Geneva" pitchFamily="1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pitchFamily="1" charset="0"/>
              <a:ea typeface="Geneva" pitchFamily="1" charset="-128"/>
            </a:endParaRP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815825" y="10182821"/>
            <a:ext cx="2920483" cy="53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4" tIns="47632" rIns="95264" bIns="47632" anchor="b"/>
          <a:lstStyle>
            <a:lvl1pPr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71459-E379-4B10-A6E6-60D26A7E50EA}" type="slidenum">
              <a:rPr kumimoji="0" lang="en-GB" altLang="en-US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Geneva" pitchFamily="1" charset="-128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altLang="en-US" sz="13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Geneva" pitchFamily="1" charset="-128"/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4650" y="938213"/>
            <a:ext cx="5992813" cy="37449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03411"/>
            <a:ext cx="4940902" cy="48496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/>
              <a:t>London</a:t>
            </a:r>
          </a:p>
          <a:p>
            <a:pPr>
              <a:spcBef>
                <a:spcPct val="0"/>
              </a:spcBef>
            </a:pPr>
            <a:endParaRPr lang="en-GB" altLang="en-US"/>
          </a:p>
          <a:p>
            <a:pPr>
              <a:spcBef>
                <a:spcPct val="0"/>
              </a:spcBef>
            </a:pPr>
            <a:r>
              <a:rPr lang="en-GB" altLang="en-US"/>
              <a:t>Population, area and density of London suburb to be added</a:t>
            </a:r>
          </a:p>
          <a:p>
            <a:pPr>
              <a:spcBef>
                <a:spcPct val="0"/>
              </a:spcBef>
            </a:pPr>
            <a:r>
              <a:rPr lang="en-GB" altLang="en-US"/>
              <a:t> London: Population Density 4,183/ km2</a:t>
            </a:r>
          </a:p>
        </p:txBody>
      </p:sp>
      <p:sp>
        <p:nvSpPr>
          <p:cNvPr id="31750" name="Rectangle 4"/>
          <p:cNvSpPr>
            <a:spLocks noChangeArrowheads="1"/>
          </p:cNvSpPr>
          <p:nvPr/>
        </p:nvSpPr>
        <p:spPr bwMode="auto">
          <a:xfrm>
            <a:off x="925240" y="6143979"/>
            <a:ext cx="3062097" cy="208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635" tIns="47317" rIns="94635" bIns="47317">
            <a:spAutoFit/>
          </a:bodyPr>
          <a:lstStyle>
            <a:lvl1pPr defTabSz="757238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1pPr>
            <a:lvl2pPr marL="742950" indent="-285750" defTabSz="757238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2pPr>
            <a:lvl3pPr marL="1143000" indent="-228600" defTabSz="757238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3pPr>
            <a:lvl4pPr marL="1600200" indent="-228600" defTabSz="757238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4pPr>
            <a:lvl5pPr marL="2057400" indent="-228600" defTabSz="757238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9pPr>
          </a:lstStyle>
          <a:p>
            <a:pPr marL="0" marR="0" lvl="0" indent="0" defTabSz="7572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Rotis Semisans 45 Light"/>
                <a:ea typeface="Geneva" pitchFamily="1" charset="-128"/>
              </a:rPr>
              <a:t>London</a:t>
            </a:r>
          </a:p>
          <a:p>
            <a:pPr marL="0" marR="0" lvl="0" indent="0" defTabSz="7572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Rotis Semisans 45 Light"/>
                <a:ea typeface="Geneva" pitchFamily="1" charset="-128"/>
              </a:rPr>
              <a:t>Population : 12,264,000 (2001)</a:t>
            </a:r>
          </a:p>
          <a:p>
            <a:pPr marL="0" marR="0" lvl="0" indent="0" defTabSz="7572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Rotis Semisans 45 Light"/>
                <a:ea typeface="Geneva" pitchFamily="1" charset="-128"/>
              </a:rPr>
              <a:t>Area: 2,932 square miles</a:t>
            </a:r>
          </a:p>
          <a:p>
            <a:pPr marL="0" marR="0" lvl="0" indent="0" defTabSz="7572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Rotis Semisans 45 Light"/>
                <a:ea typeface="Geneva" pitchFamily="1" charset="-128"/>
              </a:rPr>
              <a:t>Population per square mile: 4,183</a:t>
            </a:r>
          </a:p>
          <a:p>
            <a:pPr marL="0" marR="0" lvl="0" indent="0" defTabSz="7572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Rotis Semisans 45 Light"/>
                <a:ea typeface="Geneva" pitchFamily="1" charset="-128"/>
              </a:rPr>
              <a:t>Population per square kilometer: 1,614</a:t>
            </a:r>
          </a:p>
          <a:p>
            <a:pPr marL="0" marR="0" lvl="0" indent="0" defTabSz="7572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Rotis Semisans 45 Light"/>
                <a:ea typeface="Geneva" pitchFamily="1" charset="-128"/>
              </a:rPr>
              <a:t>55th most densely urbanised city of </a:t>
            </a:r>
          </a:p>
          <a:p>
            <a:pPr marL="0" marR="0" lvl="0" indent="0" defTabSz="7572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Rotis Semisans 45 Light"/>
                <a:ea typeface="Geneva" pitchFamily="1" charset="-128"/>
              </a:rPr>
              <a:t>1,000,000 or more people</a:t>
            </a:r>
          </a:p>
          <a:p>
            <a:pPr marL="0" marR="0" lvl="0" indent="0" defTabSz="7572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Rotis Semisans 45 Light"/>
                <a:ea typeface="Geneva" pitchFamily="1" charset="-128"/>
              </a:rPr>
              <a:t>Source: Demographia</a:t>
            </a:r>
            <a:endParaRPr kumimoji="0" lang="en-GB" altLang="en-US" sz="25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Geneva" pitchFamily="1" charset="-128"/>
            </a:endParaRPr>
          </a:p>
          <a:p>
            <a:pPr marL="0" marR="0" lvl="0" indent="0" defTabSz="7572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5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4414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1pPr>
            <a:lvl2pPr marL="774021" indent="-297700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2pPr>
            <a:lvl3pPr marL="1190803" indent="-238161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3pPr>
            <a:lvl4pPr marL="1667124" indent="-238161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4pPr>
            <a:lvl5pPr marL="2143444" indent="-238161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5pPr>
            <a:lvl6pPr marL="2619765" indent="-238161" defTabSz="4763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6pPr>
            <a:lvl7pPr marL="3096086" indent="-238161" defTabSz="4763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7pPr>
            <a:lvl8pPr marL="3572407" indent="-238161" defTabSz="4763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8pPr>
            <a:lvl9pPr marL="4048728" indent="-238161" defTabSz="4763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47EFB-A056-470D-B86C-B77EDCCF320D}" type="slidenum"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Grande" pitchFamily="1" charset="0"/>
                <a:ea typeface="Geneva" pitchFamily="1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Grande" pitchFamily="1" charset="0"/>
              <a:ea typeface="Geneva" pitchFamily="1" charset="-128"/>
            </a:endParaRP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815825" y="10182821"/>
            <a:ext cx="2920483" cy="53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4" tIns="47632" rIns="95264" bIns="47632" anchor="b"/>
          <a:lstStyle>
            <a:lvl1pPr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71459-E379-4B10-A6E6-60D26A7E50EA}" type="slidenum">
              <a:rPr kumimoji="0" lang="en-GB" altLang="en-US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Geneva" pitchFamily="1" charset="-128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altLang="en-US" sz="13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Geneva" pitchFamily="1" charset="-128"/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4650" y="938213"/>
            <a:ext cx="5992813" cy="37449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03411"/>
            <a:ext cx="4940902" cy="48496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/>
              <a:t>London</a:t>
            </a:r>
          </a:p>
          <a:p>
            <a:pPr>
              <a:spcBef>
                <a:spcPct val="0"/>
              </a:spcBef>
            </a:pPr>
            <a:endParaRPr lang="en-GB" altLang="en-US"/>
          </a:p>
          <a:p>
            <a:pPr>
              <a:spcBef>
                <a:spcPct val="0"/>
              </a:spcBef>
            </a:pPr>
            <a:r>
              <a:rPr lang="en-GB" altLang="en-US"/>
              <a:t>Population, area and density of London suburb to be added</a:t>
            </a:r>
          </a:p>
          <a:p>
            <a:pPr>
              <a:spcBef>
                <a:spcPct val="0"/>
              </a:spcBef>
            </a:pPr>
            <a:r>
              <a:rPr lang="en-GB" altLang="en-US"/>
              <a:t> London: Population Density 4,183/ km2</a:t>
            </a:r>
          </a:p>
        </p:txBody>
      </p:sp>
      <p:sp>
        <p:nvSpPr>
          <p:cNvPr id="31750" name="Rectangle 4"/>
          <p:cNvSpPr>
            <a:spLocks noChangeArrowheads="1"/>
          </p:cNvSpPr>
          <p:nvPr/>
        </p:nvSpPr>
        <p:spPr bwMode="auto">
          <a:xfrm>
            <a:off x="925240" y="6143979"/>
            <a:ext cx="3062097" cy="208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635" tIns="47317" rIns="94635" bIns="47317">
            <a:spAutoFit/>
          </a:bodyPr>
          <a:lstStyle>
            <a:lvl1pPr defTabSz="757238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1pPr>
            <a:lvl2pPr marL="742950" indent="-285750" defTabSz="757238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2pPr>
            <a:lvl3pPr marL="1143000" indent="-228600" defTabSz="757238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3pPr>
            <a:lvl4pPr marL="1600200" indent="-228600" defTabSz="757238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4pPr>
            <a:lvl5pPr marL="2057400" indent="-228600" defTabSz="757238"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5pPr>
            <a:lvl6pPr marL="25146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6pPr>
            <a:lvl7pPr marL="29718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7pPr>
            <a:lvl8pPr marL="34290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8pPr>
            <a:lvl9pPr marL="3886200" indent="-228600" defTabSz="757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9pPr>
          </a:lstStyle>
          <a:p>
            <a:pPr marL="0" marR="0" lvl="0" indent="0" defTabSz="7572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Rotis Semisans 45 Light"/>
                <a:ea typeface="Geneva" pitchFamily="1" charset="-128"/>
              </a:rPr>
              <a:t>London</a:t>
            </a:r>
          </a:p>
          <a:p>
            <a:pPr marL="0" marR="0" lvl="0" indent="0" defTabSz="7572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Rotis Semisans 45 Light"/>
                <a:ea typeface="Geneva" pitchFamily="1" charset="-128"/>
              </a:rPr>
              <a:t>Population : 12,264,000 (2001)</a:t>
            </a:r>
          </a:p>
          <a:p>
            <a:pPr marL="0" marR="0" lvl="0" indent="0" defTabSz="7572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Rotis Semisans 45 Light"/>
                <a:ea typeface="Geneva" pitchFamily="1" charset="-128"/>
              </a:rPr>
              <a:t>Area: 2,932 square miles</a:t>
            </a:r>
          </a:p>
          <a:p>
            <a:pPr marL="0" marR="0" lvl="0" indent="0" defTabSz="7572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Rotis Semisans 45 Light"/>
                <a:ea typeface="Geneva" pitchFamily="1" charset="-128"/>
              </a:rPr>
              <a:t>Population per square mile: 4,183</a:t>
            </a:r>
          </a:p>
          <a:p>
            <a:pPr marL="0" marR="0" lvl="0" indent="0" defTabSz="7572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Rotis Semisans 45 Light"/>
                <a:ea typeface="Geneva" pitchFamily="1" charset="-128"/>
              </a:rPr>
              <a:t>Population per square kilometer: 1,614</a:t>
            </a:r>
          </a:p>
          <a:p>
            <a:pPr marL="0" marR="0" lvl="0" indent="0" defTabSz="7572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Rotis Semisans 45 Light"/>
                <a:ea typeface="Geneva" pitchFamily="1" charset="-128"/>
              </a:rPr>
              <a:t>55th most densely urbanised city of </a:t>
            </a:r>
          </a:p>
          <a:p>
            <a:pPr marL="0" marR="0" lvl="0" indent="0" defTabSz="7572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Rotis Semisans 45 Light"/>
                <a:ea typeface="Geneva" pitchFamily="1" charset="-128"/>
              </a:rPr>
              <a:t>1,000,000 or more people</a:t>
            </a:r>
          </a:p>
          <a:p>
            <a:pPr marL="0" marR="0" lvl="0" indent="0" defTabSz="7572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Rotis Semisans 45 Light"/>
                <a:ea typeface="Geneva" pitchFamily="1" charset="-128"/>
              </a:rPr>
              <a:t>Source: Demographia</a:t>
            </a:r>
            <a:endParaRPr kumimoji="0" lang="en-GB" altLang="en-US" sz="25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Geneva" pitchFamily="1" charset="-128"/>
            </a:endParaRPr>
          </a:p>
          <a:p>
            <a:pPr marL="0" marR="0" lvl="0" indent="0" defTabSz="7572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5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077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6561F-EF8E-4C3E-A196-6050B059C6A3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797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6561F-EF8E-4C3E-A196-6050B059C6A3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819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6561F-EF8E-4C3E-A196-6050B059C6A3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737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6561F-EF8E-4C3E-A196-6050B059C6A3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108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6561F-EF8E-4C3E-A196-6050B059C6A3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592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6561F-EF8E-4C3E-A196-6050B059C6A3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296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6561F-EF8E-4C3E-A196-6050B059C6A3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725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6561F-EF8E-4C3E-A196-6050B059C6A3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666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P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139" y="1597361"/>
            <a:ext cx="7345363" cy="1225021"/>
          </a:xfrm>
          <a:prstGeom prst="rect">
            <a:avLst/>
          </a:prstGeom>
        </p:spPr>
        <p:txBody>
          <a:bodyPr lIns="71323" tIns="35662" rIns="0" bIns="35662" anchor="b" anchorCtr="0">
            <a:normAutofit/>
          </a:bodyPr>
          <a:lstStyle>
            <a:lvl1pPr algn="l">
              <a:defRPr sz="2800" b="1">
                <a:solidFill>
                  <a:srgbClr val="4D306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139" y="2865866"/>
            <a:ext cx="7345362" cy="1025132"/>
          </a:xfrm>
          <a:prstGeom prst="rect">
            <a:avLst/>
          </a:prstGeom>
        </p:spPr>
        <p:txBody>
          <a:bodyPr lIns="71323" tIns="35662" rIns="0" bIns="35662">
            <a:normAutofit/>
          </a:bodyPr>
          <a:lstStyle>
            <a:lvl1pPr marL="0" indent="0" algn="l">
              <a:buNone/>
              <a:defRPr sz="1900" b="1">
                <a:solidFill>
                  <a:srgbClr val="4D3069"/>
                </a:solidFill>
                <a:latin typeface="Arial"/>
                <a:cs typeface="Arial"/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"/>
            <a:ext cx="9144000" cy="900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74261"/>
            <a:ext cx="9144000" cy="840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76972" y="166194"/>
            <a:ext cx="1264158" cy="567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79842" y="4880706"/>
            <a:ext cx="1264158" cy="5675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6CA49F19-144F-4ADD-8EF8-3B17AB5B07DF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F4B410EB-2C92-4F02-B5E0-4695995A40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87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6CA49F19-144F-4ADD-8EF8-3B17AB5B07DF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F4B410EB-2C92-4F02-B5E0-4695995A40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39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6CA49F19-144F-4ADD-8EF8-3B17AB5B07DF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F4B410EB-2C92-4F02-B5E0-4695995A40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567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6CA49F19-144F-4ADD-8EF8-3B17AB5B07DF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F4B410EB-2C92-4F02-B5E0-4695995A40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04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6CA49F19-144F-4ADD-8EF8-3B17AB5B07DF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F4B410EB-2C92-4F02-B5E0-4695995A40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445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6CA49F19-144F-4ADD-8EF8-3B17AB5B07DF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F4B410EB-2C92-4F02-B5E0-4695995A40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96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6CA49F19-144F-4ADD-8EF8-3B17AB5B07DF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F4B410EB-2C92-4F02-B5E0-4695995A40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780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568301" y="246784"/>
            <a:ext cx="7425753" cy="299523"/>
          </a:xfrm>
          <a:prstGeom prst="rect">
            <a:avLst/>
          </a:prstGeom>
        </p:spPr>
        <p:txBody>
          <a:bodyPr vert="horz" lIns="81344" tIns="40672" rIns="81344" bIns="40672" rtlCol="0" anchor="ctr">
            <a:noAutofit/>
          </a:bodyPr>
          <a:lstStyle>
            <a:lvl1pPr algn="l">
              <a:defRPr sz="2100" b="1"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676" y="834937"/>
            <a:ext cx="8266675" cy="4291049"/>
          </a:xfrm>
          <a:prstGeom prst="rect">
            <a:avLst/>
          </a:prstGeom>
        </p:spPr>
        <p:txBody>
          <a:bodyPr vert="horz" numCol="1"/>
          <a:lstStyle>
            <a:lvl1pPr>
              <a:buClr>
                <a:srgbClr val="00A9E0"/>
              </a:buClr>
              <a:defRPr sz="2100" baseline="0"/>
            </a:lvl1pPr>
            <a:lvl2pPr>
              <a:buClr>
                <a:srgbClr val="00A9E0"/>
              </a:buClr>
              <a:defRPr sz="2000"/>
            </a:lvl2pPr>
            <a:lvl3pPr>
              <a:buClr>
                <a:srgbClr val="00A9E0"/>
              </a:buClr>
              <a:defRPr/>
            </a:lvl3pPr>
            <a:lvl4pPr>
              <a:buClr>
                <a:srgbClr val="00A9E0"/>
              </a:buClr>
              <a:defRPr/>
            </a:lvl4pPr>
            <a:lvl5pPr marL="1717792" indent="-242535">
              <a:buClr>
                <a:srgbClr val="00A9E0"/>
              </a:buClr>
              <a:buFont typeface="Wingdings" charset="2"/>
              <a:buChar char="ü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11" name="Straight Connector 6"/>
          <p:cNvCxnSpPr/>
          <p:nvPr userDrawn="1"/>
        </p:nvCxnSpPr>
        <p:spPr>
          <a:xfrm flipV="1">
            <a:off x="8364200" y="5422953"/>
            <a:ext cx="0" cy="292048"/>
          </a:xfrm>
          <a:prstGeom prst="line">
            <a:avLst/>
          </a:prstGeom>
          <a:ln w="12700">
            <a:solidFill>
              <a:srgbClr val="1298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6"/>
          <p:cNvCxnSpPr/>
          <p:nvPr userDrawn="1"/>
        </p:nvCxnSpPr>
        <p:spPr>
          <a:xfrm flipV="1">
            <a:off x="457200" y="1"/>
            <a:ext cx="0" cy="546306"/>
          </a:xfrm>
          <a:prstGeom prst="line">
            <a:avLst/>
          </a:prstGeom>
          <a:ln w="12700">
            <a:solidFill>
              <a:srgbClr val="00A9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20"/>
          <p:cNvSpPr txBox="1"/>
          <p:nvPr userDrawn="1"/>
        </p:nvSpPr>
        <p:spPr>
          <a:xfrm>
            <a:off x="7120510" y="5443084"/>
            <a:ext cx="1366278" cy="197595"/>
          </a:xfrm>
          <a:prstGeom prst="rect">
            <a:avLst/>
          </a:prstGeom>
          <a:noFill/>
        </p:spPr>
        <p:txBody>
          <a:bodyPr wrap="square" lIns="73763" tIns="36882" rIns="73763" bIns="36882" rtlCol="0">
            <a:spAutoFit/>
          </a:bodyPr>
          <a:lstStyle/>
          <a:p>
            <a:pPr algn="l"/>
            <a:r>
              <a:rPr lang="en-US" sz="800" b="0" dirty="0">
                <a:solidFill>
                  <a:srgbClr val="00A9E0"/>
                </a:solidFill>
                <a:latin typeface="Calibri"/>
                <a:cs typeface="Calibri"/>
              </a:rPr>
              <a:t>|</a:t>
            </a:r>
            <a:r>
              <a:rPr lang="en-US" sz="800" b="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sz="800" b="0" dirty="0" err="1">
                <a:solidFill>
                  <a:srgbClr val="000000"/>
                </a:solidFill>
                <a:latin typeface="Calibri"/>
                <a:cs typeface="Calibri"/>
              </a:rPr>
              <a:t>www.pcsg.co.uk</a:t>
            </a:r>
            <a:r>
              <a:rPr lang="en-US" sz="800" b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973048" y="2"/>
            <a:ext cx="170952" cy="5715000"/>
          </a:xfrm>
          <a:prstGeom prst="rect">
            <a:avLst/>
          </a:prstGeom>
          <a:solidFill>
            <a:srgbClr val="00A9E0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15" name="Picture 1" descr="PCSG-LightGrey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26" y="5287688"/>
            <a:ext cx="749264" cy="31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68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st level inter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"/>
            <a:ext cx="9144000" cy="900060"/>
          </a:xfrm>
          <a:prstGeom prst="rect">
            <a:avLst/>
          </a:prstGeom>
        </p:spPr>
      </p:pic>
      <p:sp>
        <p:nvSpPr>
          <p:cNvPr id="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9139" y="1027298"/>
            <a:ext cx="7967662" cy="390043"/>
          </a:xfrm>
          <a:prstGeom prst="rect">
            <a:avLst/>
          </a:prstGeom>
        </p:spPr>
        <p:txBody>
          <a:bodyPr lIns="71323" tIns="35662" rIns="0" bIns="35662">
            <a:normAutofit/>
          </a:bodyPr>
          <a:lstStyle>
            <a:lvl1pPr marL="0" indent="0">
              <a:buNone/>
              <a:defRPr sz="1600" b="1" baseline="0">
                <a:solidFill>
                  <a:srgbClr val="4D3069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19139" y="228866"/>
            <a:ext cx="6625170" cy="488836"/>
          </a:xfrm>
          <a:prstGeom prst="rect">
            <a:avLst/>
          </a:prstGeom>
          <a:ln>
            <a:noFill/>
          </a:ln>
        </p:spPr>
        <p:txBody>
          <a:bodyPr lIns="71323" tIns="35662" rIns="0" bIns="35662" anchor="b" anchorCtr="0">
            <a:normAutofit/>
          </a:bodyPr>
          <a:lstStyle>
            <a:lvl1pPr algn="l">
              <a:defRPr sz="2200" b="1" baseline="0">
                <a:solidFill>
                  <a:srgbClr val="4D3069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719139" y="1537230"/>
            <a:ext cx="7967662" cy="2040351"/>
          </a:xfrm>
          <a:prstGeom prst="rect">
            <a:avLst/>
          </a:prstGeom>
        </p:spPr>
        <p:txBody>
          <a:bodyPr lIns="71323" tIns="35662" rIns="71323" bIns="35662"/>
          <a:lstStyle>
            <a:lvl1pPr marL="211741" indent="-211741">
              <a:buClr>
                <a:srgbClr val="4D3069"/>
              </a:buClr>
              <a:buSzPct val="60000"/>
              <a:buFont typeface="Arial" pitchFamily="34" charset="0"/>
              <a:buChar char="►"/>
              <a:defRPr sz="1400">
                <a:solidFill>
                  <a:srgbClr val="36424A"/>
                </a:solidFill>
              </a:defRPr>
            </a:lvl1pPr>
            <a:lvl2pPr marL="489109" indent="-211741">
              <a:buClr>
                <a:srgbClr val="4D3069"/>
              </a:buClr>
              <a:buSzPct val="60000"/>
              <a:buFont typeface="Arial" pitchFamily="34" charset="0"/>
              <a:buChar char="►"/>
              <a:defRPr sz="1400">
                <a:solidFill>
                  <a:srgbClr val="36424A"/>
                </a:solidFill>
              </a:defRPr>
            </a:lvl2pPr>
            <a:lvl3pPr marL="766477" indent="-211741">
              <a:buClr>
                <a:srgbClr val="4D3069"/>
              </a:buClr>
              <a:buSzPct val="60000"/>
              <a:buFont typeface="Arial" pitchFamily="34" charset="0"/>
              <a:buChar char="►"/>
              <a:defRPr sz="1400">
                <a:solidFill>
                  <a:srgbClr val="36424A"/>
                </a:solidFill>
              </a:defRPr>
            </a:lvl3pPr>
            <a:lvl4pPr marL="1050036" indent="-211741">
              <a:buClr>
                <a:srgbClr val="4D3069"/>
              </a:buClr>
              <a:buSzPct val="60000"/>
              <a:buFont typeface="Arial" pitchFamily="34" charset="0"/>
              <a:buChar char="►"/>
              <a:defRPr sz="1400">
                <a:solidFill>
                  <a:srgbClr val="36424A"/>
                </a:solidFill>
              </a:defRPr>
            </a:lvl4pPr>
            <a:lvl5pPr marL="1327404" indent="-211741">
              <a:buClr>
                <a:srgbClr val="4D3069"/>
              </a:buClr>
              <a:buSzPct val="60000"/>
              <a:buFont typeface="Arial" pitchFamily="34" charset="0"/>
              <a:buChar char="►"/>
              <a:defRPr sz="1400">
                <a:solidFill>
                  <a:srgbClr val="3642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5250" y="150108"/>
            <a:ext cx="1264158" cy="56759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st level inter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"/>
            <a:ext cx="9144000" cy="90006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19139" y="228866"/>
            <a:ext cx="6625170" cy="488836"/>
          </a:xfrm>
          <a:prstGeom prst="rect">
            <a:avLst/>
          </a:prstGeom>
          <a:ln>
            <a:noFill/>
          </a:ln>
        </p:spPr>
        <p:txBody>
          <a:bodyPr lIns="71323" tIns="35662" rIns="0" bIns="35662" anchor="b" anchorCtr="0">
            <a:normAutofit/>
          </a:bodyPr>
          <a:lstStyle>
            <a:lvl1pPr algn="l">
              <a:defRPr sz="2200" b="1" baseline="0">
                <a:solidFill>
                  <a:srgbClr val="4D3069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719139" y="1029230"/>
            <a:ext cx="7967662" cy="2040351"/>
          </a:xfrm>
          <a:prstGeom prst="rect">
            <a:avLst/>
          </a:prstGeom>
        </p:spPr>
        <p:txBody>
          <a:bodyPr lIns="71323" tIns="35662" rIns="71323" bIns="35662"/>
          <a:lstStyle>
            <a:lvl1pPr marL="211741" indent="-211741">
              <a:buClr>
                <a:srgbClr val="4D3069"/>
              </a:buClr>
              <a:buSzPct val="60000"/>
              <a:buFont typeface="Arial" pitchFamily="34" charset="0"/>
              <a:buChar char="►"/>
              <a:defRPr sz="1400">
                <a:solidFill>
                  <a:srgbClr val="36424A"/>
                </a:solidFill>
              </a:defRPr>
            </a:lvl1pPr>
            <a:lvl2pPr marL="489109" indent="-211741">
              <a:buClr>
                <a:srgbClr val="4D3069"/>
              </a:buClr>
              <a:buSzPct val="60000"/>
              <a:buFont typeface="Arial" pitchFamily="34" charset="0"/>
              <a:buChar char="►"/>
              <a:defRPr sz="1400">
                <a:solidFill>
                  <a:srgbClr val="36424A"/>
                </a:solidFill>
              </a:defRPr>
            </a:lvl2pPr>
            <a:lvl3pPr marL="766477" indent="-211741">
              <a:buClr>
                <a:srgbClr val="4D3069"/>
              </a:buClr>
              <a:buSzPct val="60000"/>
              <a:buFont typeface="Arial" pitchFamily="34" charset="0"/>
              <a:buChar char="►"/>
              <a:defRPr sz="1400">
                <a:solidFill>
                  <a:srgbClr val="36424A"/>
                </a:solidFill>
              </a:defRPr>
            </a:lvl3pPr>
            <a:lvl4pPr marL="1050036" indent="-211741">
              <a:buClr>
                <a:srgbClr val="4D3069"/>
              </a:buClr>
              <a:buSzPct val="60000"/>
              <a:buFont typeface="Arial" pitchFamily="34" charset="0"/>
              <a:buChar char="►"/>
              <a:defRPr sz="1400">
                <a:solidFill>
                  <a:srgbClr val="36424A"/>
                </a:solidFill>
              </a:defRPr>
            </a:lvl4pPr>
            <a:lvl5pPr marL="1327404" indent="-211741">
              <a:buClr>
                <a:srgbClr val="4D3069"/>
              </a:buClr>
              <a:buSzPct val="60000"/>
              <a:buFont typeface="Arial" pitchFamily="34" charset="0"/>
              <a:buChar char="►"/>
              <a:defRPr sz="1400">
                <a:solidFill>
                  <a:srgbClr val="3642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5250" y="150108"/>
            <a:ext cx="1264158" cy="56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88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568301" y="246784"/>
            <a:ext cx="7425753" cy="299523"/>
          </a:xfrm>
          <a:prstGeom prst="rect">
            <a:avLst/>
          </a:prstGeom>
        </p:spPr>
        <p:txBody>
          <a:bodyPr vert="horz" lIns="81344" tIns="40672" rIns="81344" bIns="40672" rtlCol="0" anchor="ctr">
            <a:noAutofit/>
          </a:bodyPr>
          <a:lstStyle>
            <a:lvl1pPr algn="l">
              <a:defRPr sz="2100" b="1"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676" y="834937"/>
            <a:ext cx="8266675" cy="4291049"/>
          </a:xfrm>
          <a:prstGeom prst="rect">
            <a:avLst/>
          </a:prstGeom>
        </p:spPr>
        <p:txBody>
          <a:bodyPr vert="horz" lIns="71323" tIns="35662" rIns="71323" bIns="35662" numCol="1"/>
          <a:lstStyle>
            <a:lvl1pPr>
              <a:buClr>
                <a:srgbClr val="00A9E0"/>
              </a:buClr>
              <a:defRPr sz="2100" baseline="0"/>
            </a:lvl1pPr>
            <a:lvl2pPr>
              <a:buClr>
                <a:srgbClr val="00A9E0"/>
              </a:buClr>
              <a:defRPr sz="2000"/>
            </a:lvl2pPr>
            <a:lvl3pPr>
              <a:buClr>
                <a:srgbClr val="00A9E0"/>
              </a:buClr>
              <a:defRPr/>
            </a:lvl3pPr>
            <a:lvl4pPr>
              <a:buClr>
                <a:srgbClr val="00A9E0"/>
              </a:buClr>
              <a:defRPr/>
            </a:lvl4pPr>
            <a:lvl5pPr marL="1717792" indent="-242535">
              <a:buClr>
                <a:srgbClr val="00A9E0"/>
              </a:buClr>
              <a:buFont typeface="Wingdings" charset="2"/>
              <a:buChar char="ü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11" name="Straight Connector 6"/>
          <p:cNvCxnSpPr/>
          <p:nvPr userDrawn="1"/>
        </p:nvCxnSpPr>
        <p:spPr>
          <a:xfrm flipV="1">
            <a:off x="8364200" y="5422953"/>
            <a:ext cx="0" cy="292048"/>
          </a:xfrm>
          <a:prstGeom prst="line">
            <a:avLst/>
          </a:prstGeom>
          <a:ln w="12700">
            <a:solidFill>
              <a:srgbClr val="1298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6"/>
          <p:cNvCxnSpPr/>
          <p:nvPr userDrawn="1"/>
        </p:nvCxnSpPr>
        <p:spPr>
          <a:xfrm flipV="1">
            <a:off x="457200" y="1"/>
            <a:ext cx="0" cy="546306"/>
          </a:xfrm>
          <a:prstGeom prst="line">
            <a:avLst/>
          </a:prstGeom>
          <a:ln w="12700">
            <a:solidFill>
              <a:srgbClr val="00A9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20"/>
          <p:cNvSpPr txBox="1"/>
          <p:nvPr userDrawn="1"/>
        </p:nvSpPr>
        <p:spPr>
          <a:xfrm>
            <a:off x="7120510" y="5443084"/>
            <a:ext cx="1366278" cy="197595"/>
          </a:xfrm>
          <a:prstGeom prst="rect">
            <a:avLst/>
          </a:prstGeom>
          <a:noFill/>
        </p:spPr>
        <p:txBody>
          <a:bodyPr wrap="square" lIns="73763" tIns="36882" rIns="73763" bIns="36882" rtlCol="0">
            <a:spAutoFit/>
          </a:bodyPr>
          <a:lstStyle/>
          <a:p>
            <a:pPr algn="l"/>
            <a:r>
              <a:rPr lang="en-US" sz="800" b="0" dirty="0">
                <a:solidFill>
                  <a:srgbClr val="00A9E0"/>
                </a:solidFill>
                <a:latin typeface="Calibri"/>
                <a:cs typeface="Calibri"/>
              </a:rPr>
              <a:t>|</a:t>
            </a:r>
            <a:r>
              <a:rPr lang="en-US" sz="800" b="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sz="800" b="0" dirty="0" err="1">
                <a:solidFill>
                  <a:srgbClr val="000000"/>
                </a:solidFill>
                <a:latin typeface="Calibri"/>
                <a:cs typeface="Calibri"/>
              </a:rPr>
              <a:t>www.pcsg.co.uk</a:t>
            </a:r>
            <a:r>
              <a:rPr lang="en-US" sz="800" b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973048" y="2"/>
            <a:ext cx="170952" cy="5715000"/>
          </a:xfrm>
          <a:prstGeom prst="rect">
            <a:avLst/>
          </a:prstGeom>
          <a:solidFill>
            <a:srgbClr val="00A9E0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15" name="Picture 1" descr="PCSG-LightGrey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26" y="5287688"/>
            <a:ext cx="749264" cy="31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1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ED1C0755-6389-472E-BDB8-ED25116C7EEE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F436AB54-60AA-4EAD-BE2C-3A5A585DC1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278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23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625079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344" y="1057300"/>
            <a:ext cx="8229600" cy="3444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75216"/>
            <a:ext cx="1152143" cy="51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DBB Logo (2)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1" y="5229403"/>
            <a:ext cx="1091528" cy="40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0" y="5137753"/>
            <a:ext cx="91440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01661" y="5340685"/>
            <a:ext cx="1296144" cy="237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94005" y="116276"/>
            <a:ext cx="1727747" cy="73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12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6CA49F19-144F-4ADD-8EF8-3B17AB5B07DF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F4B410EB-2C92-4F02-B5E0-4695995A40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154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773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6" r:id="rId2"/>
    <p:sldLayoutId id="2147483707" r:id="rId3"/>
    <p:sldLayoutId id="2147483722" r:id="rId4"/>
    <p:sldLayoutId id="2147483723" r:id="rId5"/>
  </p:sldLayoutIdLst>
  <p:txStyles>
    <p:titleStyle>
      <a:lvl1pPr algn="ctr" defTabSz="356616" rtl="0" eaLnBrk="1" fontAlgn="base" hangingPunct="1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56616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356616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356616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356616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356616" algn="ctr" defTabSz="356616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713232" algn="ctr" defTabSz="356616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069848" algn="ctr" defTabSz="356616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426464" algn="ctr" defTabSz="356616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67462" indent="-267462" algn="l" defTabSz="356616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79501" indent="-222885" algn="l" defTabSz="356616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91540" indent="-178308" algn="l" defTabSz="356616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48156" indent="-178308" algn="l" defTabSz="356616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604772" indent="-178308" algn="l" defTabSz="356616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961388" indent="-178308" algn="l" defTabSz="356616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356616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356616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356616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35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99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98.png"/><Relationship Id="rId17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97.png"/><Relationship Id="rId5" Type="http://schemas.openxmlformats.org/officeDocument/2006/relationships/image" Target="../media/image27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3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cid:image001.png@01D037F9.E5C98CC0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\\ribac.net\files\Media\projects\nbs\2017\mark-bew-breakfast-seminar\holders\mark-b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90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2 - Manufacturing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434" y="154137"/>
            <a:ext cx="2221706" cy="650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34682"/>
            <a:ext cx="1437570" cy="22202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30" y="1211945"/>
            <a:ext cx="8408375" cy="12704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308296" y="2324697"/>
            <a:ext cx="2309879" cy="2804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6650" y="2734682"/>
            <a:ext cx="1464464" cy="2266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1120" y="2899912"/>
            <a:ext cx="1744584" cy="18177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80732" y="3688796"/>
            <a:ext cx="451743" cy="240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 fontAlgn="auto">
              <a:spcBef>
                <a:spcPts val="0"/>
              </a:spcBef>
              <a:spcAft>
                <a:spcPts val="0"/>
              </a:spcAft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15704" y="4327194"/>
            <a:ext cx="1076847" cy="480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 fontAlgn="auto">
              <a:spcBef>
                <a:spcPts val="0"/>
              </a:spcBef>
              <a:spcAft>
                <a:spcPts val="0"/>
              </a:spcAft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3663" y="3688796"/>
            <a:ext cx="451743" cy="240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 fontAlgn="auto">
              <a:spcBef>
                <a:spcPts val="0"/>
              </a:spcBef>
              <a:spcAft>
                <a:spcPts val="0"/>
              </a:spcAft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17229" y="5198814"/>
            <a:ext cx="2955205" cy="24129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GB" sz="1100" dirty="0">
                <a:solidFill>
                  <a:srgbClr val="7030A0"/>
                </a:solidFill>
              </a:rPr>
              <a:t>www.bim-level2.org/en/guidance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121" y="5198814"/>
            <a:ext cx="2955205" cy="24129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GB" sz="1100" dirty="0">
                <a:solidFill>
                  <a:srgbClr val="7030A0"/>
                </a:solidFill>
              </a:rPr>
              <a:t>www.constructionprducts.org.uk</a:t>
            </a:r>
          </a:p>
        </p:txBody>
      </p:sp>
    </p:spTree>
    <p:extLst>
      <p:ext uri="{BB962C8B-B14F-4D97-AF65-F5344CB8AC3E}">
        <p14:creationId xmlns:p14="http://schemas.microsoft.com/office/powerpoint/2010/main" val="195419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2 – BIM Toolkit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7" y="1409448"/>
            <a:ext cx="5332823" cy="34825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502" y="3045807"/>
            <a:ext cx="3810581" cy="23904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6239189" y="1919852"/>
            <a:ext cx="2760140" cy="349019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https://toolkit.thenbs.com/</a:t>
            </a:r>
          </a:p>
        </p:txBody>
      </p:sp>
    </p:spTree>
    <p:extLst>
      <p:ext uri="{BB962C8B-B14F-4D97-AF65-F5344CB8AC3E}">
        <p14:creationId xmlns:p14="http://schemas.microsoft.com/office/powerpoint/2010/main" val="268102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2 – Going Forward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14" y="1339898"/>
            <a:ext cx="5131159" cy="36523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Image result for terry sto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422" y="1038263"/>
            <a:ext cx="1538903" cy="21373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55" y="4849131"/>
            <a:ext cx="709836" cy="500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912" y="1339899"/>
            <a:ext cx="784103" cy="871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6748" y="2370370"/>
            <a:ext cx="1007084" cy="422659"/>
          </a:xfrm>
          <a:prstGeom prst="rect">
            <a:avLst/>
          </a:prstGeom>
        </p:spPr>
      </p:pic>
      <p:pic>
        <p:nvPicPr>
          <p:cNvPr id="8198" name="Picture 6" descr="BuildUK - Leading the Construction Indust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642" y="3218530"/>
            <a:ext cx="871296" cy="31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3033" y="3998965"/>
            <a:ext cx="592931" cy="436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4414" y="5135311"/>
            <a:ext cx="732016" cy="2144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7458" y="3997889"/>
            <a:ext cx="440691" cy="3205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794" y="4435528"/>
            <a:ext cx="440691" cy="3205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4977" y="4318427"/>
            <a:ext cx="769452" cy="111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7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2 Achievements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53" y="1125338"/>
            <a:ext cx="2394162" cy="14921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808" y="1125338"/>
            <a:ext cx="2849574" cy="14921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287" y="1145141"/>
            <a:ext cx="2463020" cy="1472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470" y="2850271"/>
            <a:ext cx="2892709" cy="18231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64" y="2850271"/>
            <a:ext cx="2389651" cy="18231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9820" y="2857466"/>
            <a:ext cx="2470487" cy="18159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7689" y="4834366"/>
            <a:ext cx="892618" cy="76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3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2 Achievements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80" y="1055368"/>
            <a:ext cx="1710107" cy="1201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047" y="906410"/>
            <a:ext cx="2105487" cy="1189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302" y="2326844"/>
            <a:ext cx="2191142" cy="1535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737" y="919204"/>
            <a:ext cx="2501063" cy="159168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5" b="2330"/>
          <a:stretch/>
        </p:blipFill>
        <p:spPr bwMode="auto">
          <a:xfrm>
            <a:off x="6676207" y="2763269"/>
            <a:ext cx="2142899" cy="20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8392976" y="3458715"/>
            <a:ext cx="426129" cy="658318"/>
          </a:xfrm>
          <a:prstGeom prst="roundRect">
            <a:avLst/>
          </a:prstGeom>
          <a:noFill/>
          <a:ln>
            <a:solidFill>
              <a:srgbClr val="DA4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 fontAlgn="auto">
              <a:spcBef>
                <a:spcPts val="0"/>
              </a:spcBef>
              <a:spcAft>
                <a:spcPts val="0"/>
              </a:spcAft>
            </a:pPr>
            <a:endParaRPr lang="en-GB" kern="0">
              <a:solidFill>
                <a:sysClr val="windowText" lastClr="000000"/>
              </a:solidFill>
            </a:endParaRPr>
          </a:p>
        </p:txBody>
      </p:sp>
      <p:pic>
        <p:nvPicPr>
          <p:cNvPr id="5122" name="Picture 2" descr="Image result for EF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576144"/>
            <a:ext cx="1350262" cy="122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encrypted-tbn3.gstatic.com/images?q=tbn:ANd9GcQF1DMgrUeTu_tNRcqxQcZIve67l4QVFm4I0hu5xonglnqB9PNUaQT0SpWv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4" y="3990238"/>
            <a:ext cx="558013" cy="26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encrypted-tbn3.gstatic.com/images?q=tbn:ANd9GcR5oAPXh5uGOpmAoQaF8Dc9x_Y1OlFMMgJpXAAnN1cXZztDBPDKwMgr3xS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58" y="4321490"/>
            <a:ext cx="490898" cy="25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611" y="4526605"/>
            <a:ext cx="674919" cy="3124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2642" y="4018849"/>
            <a:ext cx="694694" cy="2122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4780" y="4343743"/>
            <a:ext cx="654926" cy="3222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7165" y="4728288"/>
            <a:ext cx="428216" cy="2541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36028" y="4695664"/>
            <a:ext cx="365504" cy="3223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88309" y="4096018"/>
            <a:ext cx="537302" cy="3198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22198" y="4343743"/>
            <a:ext cx="695660" cy="7729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07061" y="4225046"/>
            <a:ext cx="853619" cy="374975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256" y="3979017"/>
            <a:ext cx="807728" cy="94182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26444" y="4676465"/>
            <a:ext cx="322823" cy="3314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37546" y="4715492"/>
            <a:ext cx="279812" cy="3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7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5587" t="54185" r="6835" b="7032"/>
          <a:stretch/>
        </p:blipFill>
        <p:spPr>
          <a:xfrm>
            <a:off x="2446621" y="1754754"/>
            <a:ext cx="3948881" cy="3366987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3"/>
          <a:srcRect l="12679" t="56829" r="75289" b="21875"/>
          <a:stretch/>
        </p:blipFill>
        <p:spPr>
          <a:xfrm>
            <a:off x="7232586" y="2389743"/>
            <a:ext cx="1360352" cy="211049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13540" y="1712226"/>
            <a:ext cx="0" cy="2854766"/>
          </a:xfrm>
          <a:prstGeom prst="line">
            <a:avLst/>
          </a:prstGeom>
          <a:ln w="254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549310" y="1815648"/>
            <a:ext cx="353306" cy="6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53839" y="1712226"/>
            <a:ext cx="111821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13232" fontAlgn="auto">
              <a:lnSpc>
                <a:spcPts val="936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900" b="1" kern="0" dirty="0">
                <a:solidFill>
                  <a:srgbClr val="0070C0"/>
                </a:solidFill>
                <a:latin typeface="Arial Narrow" panose="020B0606020202030204" pitchFamily="34" charset="0"/>
              </a:rPr>
              <a:t>NBS</a:t>
            </a:r>
            <a:r>
              <a:rPr lang="en-GB" sz="900" b="1" kern="0" dirty="0">
                <a:solidFill>
                  <a:srgbClr val="92D050"/>
                </a:solidFill>
                <a:latin typeface="Arial Narrow" panose="020B0606020202030204" pitchFamily="34" charset="0"/>
              </a:rPr>
              <a:t> </a:t>
            </a:r>
            <a:r>
              <a:rPr lang="en-GB" sz="900" b="1" kern="0" dirty="0">
                <a:solidFill>
                  <a:srgbClr val="7AB51D"/>
                </a:solidFill>
                <a:latin typeface="Arial Narrow" panose="020B0606020202030204" pitchFamily="34" charset="0"/>
              </a:rPr>
              <a:t>Survey Suggested 48% of respondents said that were aware and using BIM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3301" y="2225187"/>
            <a:ext cx="1650141" cy="1862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1100" kern="0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Everett Rogers’ standard adoption curve. This follows a normal distribution curve where the ‘Innovators’, ‘Early Adopters’ and ‘Early Majority’ rapidly move to a new innovative technology to a point where its use is found within half of the population. Adoption then slows for a while as the ‘Late Majority’ join, followed by the ‘Laggards’.</a:t>
            </a:r>
          </a:p>
        </p:txBody>
      </p:sp>
      <p:sp>
        <p:nvSpPr>
          <p:cNvPr id="13" name="Title 6"/>
          <p:cNvSpPr txBox="1">
            <a:spLocks/>
          </p:cNvSpPr>
          <p:nvPr/>
        </p:nvSpPr>
        <p:spPr>
          <a:xfrm>
            <a:off x="2519363" y="382588"/>
            <a:ext cx="2657475" cy="3016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Bef>
                <a:spcPts val="780"/>
              </a:spcBef>
              <a:spcAft>
                <a:spcPts val="0"/>
              </a:spcAft>
            </a:pPr>
            <a:r>
              <a:rPr lang="en-GB" sz="1700" b="1" dirty="0">
                <a:solidFill>
                  <a:sysClr val="window" lastClr="FFFFFF"/>
                </a:solidFill>
                <a:latin typeface="Arial Narrow" pitchFamily="34" charset="0"/>
              </a:rPr>
              <a:t>BIM Uptake</a:t>
            </a:r>
          </a:p>
        </p:txBody>
      </p:sp>
      <p:sp>
        <p:nvSpPr>
          <p:cNvPr id="2" name="Rectangle 1"/>
          <p:cNvSpPr/>
          <p:nvPr/>
        </p:nvSpPr>
        <p:spPr>
          <a:xfrm>
            <a:off x="7232586" y="1623287"/>
            <a:ext cx="1124774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713232" fontAlgn="auto">
              <a:lnSpc>
                <a:spcPts val="936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900" b="1" kern="0" dirty="0">
                <a:solidFill>
                  <a:srgbClr val="7AB51D"/>
                </a:solidFill>
                <a:latin typeface="Arial Narrow" panose="020B0606020202030204" pitchFamily="34" charset="0"/>
              </a:rPr>
              <a:t>New </a:t>
            </a:r>
            <a:r>
              <a:rPr lang="en-GB" sz="900" b="1" kern="0" dirty="0">
                <a:solidFill>
                  <a:srgbClr val="0070C0"/>
                </a:solidFill>
                <a:latin typeface="Arial Narrow" panose="020B0606020202030204" pitchFamily="34" charset="0"/>
              </a:rPr>
              <a:t>Building Magazine </a:t>
            </a:r>
            <a:r>
              <a:rPr lang="en-GB" sz="900" b="1" kern="0" dirty="0">
                <a:solidFill>
                  <a:srgbClr val="7AB51D"/>
                </a:solidFill>
                <a:latin typeface="Arial Narrow" panose="020B0606020202030204" pitchFamily="34" charset="0"/>
              </a:rPr>
              <a:t>Survey Now States </a:t>
            </a:r>
            <a:br>
              <a:rPr lang="en-GB" sz="900" b="1" kern="0" dirty="0">
                <a:solidFill>
                  <a:srgbClr val="7AB51D"/>
                </a:solidFill>
                <a:latin typeface="Arial Narrow" panose="020B0606020202030204" pitchFamily="34" charset="0"/>
              </a:rPr>
            </a:br>
            <a:r>
              <a:rPr lang="en-GB" sz="900" b="1" kern="0" dirty="0">
                <a:solidFill>
                  <a:srgbClr val="7AB51D"/>
                </a:solidFill>
                <a:latin typeface="Arial Narrow" panose="020B0606020202030204" pitchFamily="34" charset="0"/>
              </a:rPr>
              <a:t>c54% using BIM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2 Achievements</a:t>
            </a:r>
          </a:p>
        </p:txBody>
      </p:sp>
    </p:spTree>
    <p:extLst>
      <p:ext uri="{BB962C8B-B14F-4D97-AF65-F5344CB8AC3E}">
        <p14:creationId xmlns:p14="http://schemas.microsoft.com/office/powerpoint/2010/main" val="200207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2 Achievements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900" dirty="0"/>
              <a:t>“I am, for example, frankly astonished that all Departments got themselves “BIM ready” by this year’s deadline”</a:t>
            </a:r>
          </a:p>
          <a:p>
            <a:pPr marL="0" indent="0" algn="ctr">
              <a:buNone/>
            </a:pPr>
            <a:endParaRPr lang="en-GB" sz="1900" dirty="0"/>
          </a:p>
          <a:p>
            <a:pPr marL="0" indent="0" algn="ctr">
              <a:buNone/>
            </a:pPr>
            <a:r>
              <a:rPr lang="en-GB" sz="1900" dirty="0"/>
              <a:t>“I think the amount of progress made is nothing short of spectacular”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118" y="3069581"/>
            <a:ext cx="1966715" cy="23277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046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dirty="0"/>
              <a:t>Level 3 – Functional Improvements</a:t>
            </a:r>
            <a:endParaRPr lang="en-GB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899593" y="5450309"/>
            <a:ext cx="5569315" cy="299523"/>
          </a:xfrm>
          <a:prstGeom prst="rect">
            <a:avLst/>
          </a:prstGeom>
        </p:spPr>
        <p:txBody>
          <a:bodyPr vert="horz" lIns="71323" tIns="35662" rIns="71323" bIns="35662" rtlCol="0" anchor="ctr">
            <a:normAutofit fontScale="4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195" y="1135021"/>
            <a:ext cx="2224070" cy="35020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841142" y="4976607"/>
            <a:ext cx="2606252" cy="302853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1500" kern="0" dirty="0">
                <a:solidFill>
                  <a:sysClr val="windowText" lastClr="000000"/>
                </a:solidFill>
              </a:rPr>
              <a:t>http://digital-built-britain.com/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018" y="1149401"/>
            <a:ext cx="2214246" cy="34993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730" y="2886035"/>
            <a:ext cx="4347215" cy="9586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0845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899593" y="5450309"/>
            <a:ext cx="5569315" cy="299523"/>
          </a:xfrm>
          <a:prstGeom prst="rect">
            <a:avLst/>
          </a:prstGeom>
        </p:spPr>
        <p:txBody>
          <a:bodyPr vert="horz" lIns="71323" tIns="35662" rIns="71323" bIns="35662" rtlCol="0" anchor="ctr">
            <a:normAutofit fontScale="4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BIM?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71" y="1146090"/>
            <a:ext cx="5585639" cy="445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2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899593" y="5450309"/>
            <a:ext cx="5569315" cy="299523"/>
          </a:xfrm>
          <a:prstGeom prst="rect">
            <a:avLst/>
          </a:prstGeom>
        </p:spPr>
        <p:txBody>
          <a:bodyPr vert="horz" lIns="71323" tIns="35662" rIns="71323" bIns="35662" rtlCol="0" anchor="ctr">
            <a:normAutofit fontScale="4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448" y="236691"/>
            <a:ext cx="3177501" cy="26060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461" y="3702858"/>
            <a:ext cx="3179184" cy="6366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200" y="175638"/>
            <a:ext cx="2571750" cy="2144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56" y="2900350"/>
            <a:ext cx="2811234" cy="20812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http://martinweller.doomby.com/medias/images/gec-avionic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60" y="280330"/>
            <a:ext cx="1391806" cy="154645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3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0712" y="3166316"/>
            <a:ext cx="4800600" cy="780087"/>
          </a:xfrm>
        </p:spPr>
        <p:txBody>
          <a:bodyPr>
            <a:normAutofit lnSpcReduction="10000"/>
          </a:bodyPr>
          <a:lstStyle/>
          <a:p>
            <a:r>
              <a:rPr lang="en-GB" sz="2300" dirty="0">
                <a:solidFill>
                  <a:schemeClr val="tx1"/>
                </a:solidFill>
              </a:rPr>
              <a:t>Mark Bew </a:t>
            </a:r>
            <a:r>
              <a:rPr lang="en-GB" sz="1700" dirty="0">
                <a:solidFill>
                  <a:schemeClr val="tx1"/>
                </a:solidFill>
              </a:rPr>
              <a:t>MBE</a:t>
            </a:r>
            <a:endParaRPr lang="en-GB" sz="2300" dirty="0">
              <a:solidFill>
                <a:schemeClr val="tx1"/>
              </a:solidFill>
            </a:endParaRPr>
          </a:p>
          <a:p>
            <a:r>
              <a:rPr lang="en-GB" sz="2300" dirty="0">
                <a:solidFill>
                  <a:schemeClr val="tx1"/>
                </a:solidFill>
              </a:rPr>
              <a:t>Chairman – UK BIM Task Group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55" y="1138246"/>
            <a:ext cx="2661419" cy="145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59" y="1138247"/>
            <a:ext cx="2877580" cy="147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07" y="1133152"/>
            <a:ext cx="2861238" cy="146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7" y="3896294"/>
            <a:ext cx="1567235" cy="84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DBB Logo (2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633" y="4215919"/>
            <a:ext cx="1412712" cy="53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75913" y="2860572"/>
            <a:ext cx="6210690" cy="45674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GB" sz="2500" dirty="0"/>
              <a:t>ICE BIM Conference 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2453" y="5491774"/>
            <a:ext cx="978936" cy="182518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2053312" y="3401842"/>
            <a:ext cx="4800600" cy="780087"/>
          </a:xfrm>
          <a:prstGeom prst="rect">
            <a:avLst/>
          </a:prstGeom>
        </p:spPr>
        <p:txBody>
          <a:bodyPr vert="horz" lIns="71323" tIns="35662" rIns="71323" bIns="35662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13232" fontAlgn="auto">
              <a:spcAft>
                <a:spcPts val="0"/>
              </a:spcAft>
              <a:defRPr/>
            </a:pPr>
            <a:r>
              <a:rPr lang="en-GB" sz="2300" dirty="0">
                <a:solidFill>
                  <a:sysClr val="windowText" lastClr="000000"/>
                </a:solidFill>
                <a:latin typeface="Calibri"/>
              </a:rPr>
              <a:t>Mark Bew </a:t>
            </a:r>
            <a:r>
              <a:rPr lang="en-GB" sz="1700" dirty="0">
                <a:solidFill>
                  <a:sysClr val="windowText" lastClr="000000"/>
                </a:solidFill>
                <a:latin typeface="Calibri"/>
              </a:rPr>
              <a:t>MBE</a:t>
            </a:r>
            <a:endParaRPr lang="en-GB" sz="2300" dirty="0">
              <a:solidFill>
                <a:sysClr val="windowText" lastClr="000000"/>
              </a:solidFill>
              <a:latin typeface="Calibri"/>
            </a:endParaRPr>
          </a:p>
          <a:p>
            <a:pPr defTabSz="713232" fontAlgn="auto">
              <a:spcAft>
                <a:spcPts val="0"/>
              </a:spcAft>
              <a:defRPr/>
            </a:pPr>
            <a:r>
              <a:rPr lang="en-GB" sz="2300" dirty="0">
                <a:solidFill>
                  <a:sysClr val="windowText" lastClr="000000"/>
                </a:solidFill>
                <a:latin typeface="Calibri"/>
              </a:rPr>
              <a:t>Chairman – Digital Built Britain</a:t>
            </a:r>
          </a:p>
          <a:p>
            <a:pPr defTabSz="713232" fontAlgn="auto">
              <a:spcAft>
                <a:spcPts val="0"/>
              </a:spcAft>
              <a:defRPr/>
            </a:pPr>
            <a:endParaRPr lang="en-GB" sz="25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1343401" y="2885404"/>
            <a:ext cx="6220423" cy="482448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500" b="1" dirty="0">
                <a:solidFill>
                  <a:prstClr val="black"/>
                </a:solidFill>
                <a:cs typeface="Arial" panose="020B0604020202020204" pitchFamily="34" charset="0"/>
              </a:rPr>
              <a:t>UK Government – Building A New World</a:t>
            </a:r>
            <a:br>
              <a:rPr lang="en-GB" sz="2500" b="1" dirty="0">
                <a:solidFill>
                  <a:prstClr val="black"/>
                </a:solidFill>
                <a:cs typeface="Arial" panose="020B0604020202020204" pitchFamily="34" charset="0"/>
              </a:rPr>
            </a:br>
            <a:endParaRPr lang="en-GB" sz="25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9842" y="4880706"/>
            <a:ext cx="1264158" cy="56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5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899593" y="5450309"/>
            <a:ext cx="5569315" cy="299523"/>
          </a:xfrm>
          <a:prstGeom prst="rect">
            <a:avLst/>
          </a:prstGeom>
        </p:spPr>
        <p:txBody>
          <a:bodyPr vert="horz" lIns="71323" tIns="35662" rIns="71323" bIns="35662" rtlCol="0" anchor="ctr">
            <a:normAutofit fontScale="4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448" y="236691"/>
            <a:ext cx="3177501" cy="26060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461" y="3702858"/>
            <a:ext cx="3179184" cy="6366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034" y="150406"/>
            <a:ext cx="2571750" cy="2144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56" y="2900350"/>
            <a:ext cx="2811234" cy="20812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http://martinweller.doomby.com/medias/images/gec-avionic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60" y="280330"/>
            <a:ext cx="1391806" cy="154645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4874" y="1590247"/>
            <a:ext cx="3711174" cy="25050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897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899593" y="5450309"/>
            <a:ext cx="5569315" cy="299523"/>
          </a:xfrm>
          <a:prstGeom prst="rect">
            <a:avLst/>
          </a:prstGeom>
        </p:spPr>
        <p:txBody>
          <a:bodyPr vert="horz" lIns="71323" tIns="35662" rIns="71323" bIns="35662" rtlCol="0" anchor="ctr">
            <a:normAutofit fontScale="4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53" y="1123354"/>
            <a:ext cx="2961575" cy="21488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720" y="1829598"/>
            <a:ext cx="1876205" cy="31971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floppy dis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132" y="3355769"/>
            <a:ext cx="3886776" cy="20945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4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899593" y="5450309"/>
            <a:ext cx="5569315" cy="299523"/>
          </a:xfrm>
          <a:prstGeom prst="rect">
            <a:avLst/>
          </a:prstGeom>
        </p:spPr>
        <p:txBody>
          <a:bodyPr vert="horz" lIns="71323" tIns="35662" rIns="71323" bIns="35662" rtlCol="0" anchor="ctr">
            <a:normAutofit fontScale="4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/>
          </a:p>
        </p:txBody>
      </p:sp>
      <p:pic>
        <p:nvPicPr>
          <p:cNvPr id="6" name="Picture 2" descr="microsd micro-sd micro sd card 128gb 256gb exponential trend 2010 2015 2020 fu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79" y="1649600"/>
            <a:ext cx="3826941" cy="356155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uture hard drive storage capacities 2020 2030 20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99" y="1649600"/>
            <a:ext cx="4016227" cy="356997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29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899593" y="5450309"/>
            <a:ext cx="5569315" cy="299523"/>
          </a:xfrm>
          <a:prstGeom prst="rect">
            <a:avLst/>
          </a:prstGeom>
        </p:spPr>
        <p:txBody>
          <a:bodyPr vert="horz" lIns="71323" tIns="35662" rIns="71323" bIns="35662" rtlCol="0" anchor="ctr">
            <a:normAutofit fontScale="4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66" y="0"/>
            <a:ext cx="8433977" cy="501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8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899593" y="5450309"/>
            <a:ext cx="5569315" cy="299523"/>
          </a:xfrm>
          <a:prstGeom prst="rect">
            <a:avLst/>
          </a:prstGeom>
        </p:spPr>
        <p:txBody>
          <a:bodyPr vert="horz" lIns="71323" tIns="35662" rIns="71323" bIns="35662" rtlCol="0" anchor="ctr">
            <a:normAutofit fontScale="4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904" y="1003610"/>
            <a:ext cx="6218841" cy="471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6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3 – Functional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5"/>
          </p:nvPr>
        </p:nvSpPr>
        <p:spPr>
          <a:xfrm>
            <a:off x="719139" y="1187206"/>
            <a:ext cx="7967662" cy="2040351"/>
          </a:xfrm>
        </p:spPr>
        <p:txBody>
          <a:bodyPr>
            <a:noAutofit/>
          </a:bodyPr>
          <a:lstStyle/>
          <a:p>
            <a:r>
              <a:rPr lang="en-GB" sz="1700" dirty="0"/>
              <a:t>You cannot change an industry by exhortation and waving your arms around. Instead, change comes from changing the drivers of the businesses that make up the industry – and, even in an industry as reactive as construction, one of those drivers has to be the preferences and </a:t>
            </a:r>
            <a:r>
              <a:rPr lang="en-GB" sz="1700" dirty="0">
                <a:solidFill>
                  <a:srgbClr val="FF0000"/>
                </a:solidFill>
              </a:rPr>
              <a:t>demands of customers</a:t>
            </a:r>
            <a:r>
              <a:rPr lang="en-GB" sz="1700" dirty="0"/>
              <a:t>.</a:t>
            </a:r>
          </a:p>
          <a:p>
            <a:endParaRPr lang="en-GB" sz="1700" dirty="0"/>
          </a:p>
          <a:p>
            <a:r>
              <a:rPr lang="en-GB" sz="1700" dirty="0"/>
              <a:t>BIM expands from 3D modelling to genuine collaboration; from design and construction into operations; from </a:t>
            </a:r>
            <a:r>
              <a:rPr lang="en-GB" sz="1700" dirty="0">
                <a:solidFill>
                  <a:srgbClr val="FF0000"/>
                </a:solidFill>
              </a:rPr>
              <a:t>individual buildings to cities and their systems; and onto wherever digitising the built environment </a:t>
            </a:r>
            <a:r>
              <a:rPr lang="en-GB" sz="1700" dirty="0"/>
              <a:t>may take us.</a:t>
            </a:r>
          </a:p>
          <a:p>
            <a:endParaRPr lang="en-GB" sz="1700" dirty="0"/>
          </a:p>
          <a:p>
            <a:r>
              <a:rPr lang="en-GB" sz="1700" dirty="0"/>
              <a:t>Lack of a </a:t>
            </a:r>
            <a:r>
              <a:rPr lang="en-GB" sz="1700" dirty="0">
                <a:solidFill>
                  <a:srgbClr val="FF0000"/>
                </a:solidFill>
              </a:rPr>
              <a:t>feedback loop by which lessons can be learned </a:t>
            </a:r>
            <a:r>
              <a:rPr lang="en-GB" sz="1700" dirty="0"/>
              <a:t>on one project and applied on the next, so that user experience is properly represented at the inception of a project.</a:t>
            </a:r>
          </a:p>
          <a:p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43664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3 – Measurement &amp; Feedback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447" y="1126789"/>
            <a:ext cx="6555379" cy="427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6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3 – The Next Steps</a:t>
            </a: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740" y="1244738"/>
            <a:ext cx="312949" cy="453406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6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120" y="1244738"/>
            <a:ext cx="311694" cy="453406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13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6824" y="1244738"/>
            <a:ext cx="312949" cy="453406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12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29863" y="1244738"/>
            <a:ext cx="304574" cy="453406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418" y="1244738"/>
            <a:ext cx="313313" cy="453406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47" y="1244738"/>
            <a:ext cx="303909" cy="453406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2804909"/>
            <a:ext cx="269558" cy="395283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417" y="2778799"/>
            <a:ext cx="285917" cy="419808"/>
          </a:xfrm>
          <a:prstGeom prst="rect">
            <a:avLst/>
          </a:prstGeom>
          <a:noFill/>
          <a:ln w="9525">
            <a:solidFill>
              <a:srgbClr val="CE0F6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15"/>
          <p:cNvPicPr preferRelativeResize="0"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0895" y="1244737"/>
            <a:ext cx="295260" cy="45300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" name="Picture 16"/>
          <p:cNvPicPr preferRelativeResize="0"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0469" y="1244737"/>
            <a:ext cx="289784" cy="45300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8" name="Picture 17"/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8696" y="1244737"/>
            <a:ext cx="289617" cy="45300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9" name="Picture 18"/>
          <p:cNvPicPr preferRelativeResize="0"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41998" y="1244738"/>
            <a:ext cx="286316" cy="45300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0" name="Picture 19"/>
          <p:cNvPicPr preferRelativeResize="0"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41631" y="1244738"/>
            <a:ext cx="286316" cy="45300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1" name="Picture 20"/>
          <p:cNvPicPr preferRelativeResize="0"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41263" y="1244738"/>
            <a:ext cx="286316" cy="45300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2" name="Picture 21"/>
          <p:cNvPicPr preferRelativeResize="0"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62130" y="1244737"/>
            <a:ext cx="285834" cy="45300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68132" y="1748764"/>
            <a:ext cx="4571405" cy="3680586"/>
          </a:xfrm>
          <a:prstGeom prst="rect">
            <a:avLst/>
          </a:prstGeom>
        </p:spPr>
      </p:pic>
      <p:pic>
        <p:nvPicPr>
          <p:cNvPr id="23" name="Picture 9" descr="DBB Logo (2)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375" y="4743199"/>
            <a:ext cx="1828747" cy="68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4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5"/>
          </p:nvPr>
        </p:nvSpPr>
        <p:spPr>
          <a:xfrm>
            <a:off x="719139" y="1029230"/>
            <a:ext cx="7967662" cy="2780770"/>
          </a:xfrm>
        </p:spPr>
        <p:txBody>
          <a:bodyPr>
            <a:normAutofit/>
          </a:bodyPr>
          <a:lstStyle/>
          <a:p>
            <a:r>
              <a:rPr lang="en-GB" sz="1900" dirty="0"/>
              <a:t>Provide </a:t>
            </a:r>
            <a:r>
              <a:rPr lang="en-GB" sz="1900" dirty="0">
                <a:solidFill>
                  <a:srgbClr val="FF0000"/>
                </a:solidFill>
              </a:rPr>
              <a:t>more</a:t>
            </a:r>
            <a:r>
              <a:rPr lang="en-GB" sz="1900" dirty="0"/>
              <a:t> for </a:t>
            </a:r>
            <a:r>
              <a:rPr lang="en-GB" sz="1900" dirty="0">
                <a:solidFill>
                  <a:srgbClr val="FF0000"/>
                </a:solidFill>
              </a:rPr>
              <a:t>less</a:t>
            </a:r>
          </a:p>
          <a:p>
            <a:r>
              <a:rPr lang="en-GB" sz="1900" dirty="0"/>
              <a:t>Maximise </a:t>
            </a:r>
            <a:r>
              <a:rPr lang="en-GB" sz="1900" dirty="0">
                <a:solidFill>
                  <a:srgbClr val="FF0000"/>
                </a:solidFill>
              </a:rPr>
              <a:t>availability</a:t>
            </a:r>
          </a:p>
          <a:p>
            <a:r>
              <a:rPr lang="en-GB" sz="1900" dirty="0"/>
              <a:t>Reduce </a:t>
            </a:r>
            <a:r>
              <a:rPr lang="en-GB" sz="1900" dirty="0">
                <a:solidFill>
                  <a:srgbClr val="FF0000"/>
                </a:solidFill>
              </a:rPr>
              <a:t>whole life </a:t>
            </a:r>
            <a:r>
              <a:rPr lang="en-GB" sz="1900" dirty="0"/>
              <a:t>cost and carbon</a:t>
            </a:r>
          </a:p>
          <a:p>
            <a:r>
              <a:rPr lang="en-GB" sz="1900" dirty="0"/>
              <a:t>Enable </a:t>
            </a:r>
            <a:r>
              <a:rPr lang="en-GB" sz="1900" dirty="0">
                <a:solidFill>
                  <a:srgbClr val="FF0000"/>
                </a:solidFill>
              </a:rPr>
              <a:t>significant</a:t>
            </a:r>
            <a:r>
              <a:rPr lang="en-GB" sz="1900" dirty="0"/>
              <a:t> domestic and international </a:t>
            </a:r>
            <a:r>
              <a:rPr lang="en-GB" sz="1900" dirty="0">
                <a:solidFill>
                  <a:srgbClr val="FF0000"/>
                </a:solidFill>
              </a:rPr>
              <a:t>growth</a:t>
            </a:r>
          </a:p>
          <a:p>
            <a:r>
              <a:rPr lang="en-GB" sz="1900" dirty="0"/>
              <a:t>Ensure the UK </a:t>
            </a:r>
            <a:r>
              <a:rPr lang="en-GB" sz="1900" dirty="0">
                <a:solidFill>
                  <a:srgbClr val="FF0000"/>
                </a:solidFill>
              </a:rPr>
              <a:t>remains</a:t>
            </a:r>
            <a:r>
              <a:rPr lang="en-GB" sz="1900" dirty="0"/>
              <a:t> in the international </a:t>
            </a:r>
            <a:r>
              <a:rPr lang="en-GB" sz="1900" dirty="0">
                <a:solidFill>
                  <a:srgbClr val="FF0000"/>
                </a:solidFill>
              </a:rPr>
              <a:t>vanguard</a:t>
            </a:r>
          </a:p>
          <a:p>
            <a:r>
              <a:rPr lang="en-GB" sz="1900" dirty="0"/>
              <a:t>Ensure </a:t>
            </a:r>
            <a:r>
              <a:rPr lang="en-GB" sz="1900" dirty="0">
                <a:solidFill>
                  <a:srgbClr val="FF0000"/>
                </a:solidFill>
              </a:rPr>
              <a:t>security</a:t>
            </a:r>
          </a:p>
          <a:p>
            <a:endParaRPr lang="en-GB" sz="1900" dirty="0"/>
          </a:p>
        </p:txBody>
      </p:sp>
      <p:sp>
        <p:nvSpPr>
          <p:cNvPr id="4" name="Oval 3"/>
          <p:cNvSpPr/>
          <p:nvPr/>
        </p:nvSpPr>
        <p:spPr>
          <a:xfrm>
            <a:off x="6830650" y="3624147"/>
            <a:ext cx="1030778" cy="10128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800" b="1" kern="0" dirty="0">
                <a:solidFill>
                  <a:srgbClr val="7030A0"/>
                </a:solidFill>
              </a:rPr>
              <a:t>Culture</a:t>
            </a:r>
          </a:p>
        </p:txBody>
      </p:sp>
      <p:sp>
        <p:nvSpPr>
          <p:cNvPr id="5" name="Oval 4"/>
          <p:cNvSpPr/>
          <p:nvPr/>
        </p:nvSpPr>
        <p:spPr>
          <a:xfrm>
            <a:off x="7524996" y="3624147"/>
            <a:ext cx="1030778" cy="101288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800" b="1" kern="0" dirty="0">
                <a:solidFill>
                  <a:srgbClr val="7030A0"/>
                </a:solidFill>
              </a:rPr>
              <a:t>Commercial</a:t>
            </a:r>
          </a:p>
        </p:txBody>
      </p:sp>
      <p:sp>
        <p:nvSpPr>
          <p:cNvPr id="6" name="Oval 5"/>
          <p:cNvSpPr/>
          <p:nvPr/>
        </p:nvSpPr>
        <p:spPr>
          <a:xfrm>
            <a:off x="7203670" y="4211630"/>
            <a:ext cx="1030778" cy="101288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800" b="1" kern="0" dirty="0">
                <a:solidFill>
                  <a:srgbClr val="7030A0"/>
                </a:solidFill>
              </a:rPr>
              <a:t>Technical</a:t>
            </a:r>
          </a:p>
        </p:txBody>
      </p:sp>
    </p:spTree>
    <p:extLst>
      <p:ext uri="{BB962C8B-B14F-4D97-AF65-F5344CB8AC3E}">
        <p14:creationId xmlns:p14="http://schemas.microsoft.com/office/powerpoint/2010/main" val="104512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653" y="0"/>
            <a:ext cx="5142202" cy="549074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GB" sz="3100" dirty="0"/>
              <a:t>Level 2 – Data Management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826982"/>
              </p:ext>
            </p:extLst>
          </p:nvPr>
        </p:nvGraphicFramePr>
        <p:xfrm>
          <a:off x="1138785" y="1058604"/>
          <a:ext cx="5218581" cy="4493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Visio" r:id="rId4" imgW="10202415" imgH="7157019" progId="Visio.Drawing.11">
                  <p:embed/>
                </p:oleObj>
              </mc:Choice>
              <mc:Fallback>
                <p:oleObj name="Visio" r:id="rId4" imgW="10202415" imgH="7157019" progId="Visio.Drawing.11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785" y="1058604"/>
                        <a:ext cx="5218581" cy="44931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5493270" y="3329079"/>
            <a:ext cx="86409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GB" sz="160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2 – 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306393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1900" dirty="0"/>
              <a:t>Where did we start?</a:t>
            </a:r>
          </a:p>
          <a:p>
            <a:r>
              <a:rPr lang="en-GB" sz="1900" dirty="0"/>
              <a:t>Where are we now?</a:t>
            </a:r>
          </a:p>
          <a:p>
            <a:r>
              <a:rPr lang="en-GB" sz="1900" dirty="0"/>
              <a:t>Where are we going?</a:t>
            </a:r>
          </a:p>
        </p:txBody>
      </p:sp>
    </p:spTree>
    <p:extLst>
      <p:ext uri="{BB962C8B-B14F-4D97-AF65-F5344CB8AC3E}">
        <p14:creationId xmlns:p14="http://schemas.microsoft.com/office/powerpoint/2010/main" val="21782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8" y="1127780"/>
            <a:ext cx="7238702" cy="417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Level 3 – 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53297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05" y="1074440"/>
            <a:ext cx="7317959" cy="42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54891" y="65547"/>
            <a:ext cx="4456117" cy="549074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r>
              <a:rPr lang="en-GB" sz="3100" dirty="0"/>
              <a:t>Level 3 – Hard Landings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3 – 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215076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43001" y="-159120"/>
            <a:ext cx="144104" cy="31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60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954265"/>
              </p:ext>
            </p:extLst>
          </p:nvPr>
        </p:nvGraphicFramePr>
        <p:xfrm>
          <a:off x="955828" y="1044920"/>
          <a:ext cx="6197066" cy="4495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Visio" r:id="rId3" imgW="11062987" imgH="7223693" progId="Visio.Drawing.11">
                  <p:embed/>
                </p:oleObj>
              </mc:Choice>
              <mc:Fallback>
                <p:oleObj name="Visio" r:id="rId3" imgW="11062987" imgH="7223693" progId="Visio.Drawing.11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828" y="1044920"/>
                        <a:ext cx="6197066" cy="44951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Level 3 – Smart – BIG?</a:t>
            </a:r>
          </a:p>
        </p:txBody>
      </p:sp>
    </p:spTree>
    <p:extLst>
      <p:ext uri="{BB962C8B-B14F-4D97-AF65-F5344CB8AC3E}">
        <p14:creationId xmlns:p14="http://schemas.microsoft.com/office/powerpoint/2010/main" val="385813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Applications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61" y="1099877"/>
            <a:ext cx="3621788" cy="1990276"/>
          </a:xfrm>
          <a:prstGeom prst="rect">
            <a:avLst/>
          </a:prstGeom>
        </p:spPr>
      </p:pic>
      <p:pic>
        <p:nvPicPr>
          <p:cNvPr id="5" name="Picture 2" descr="https://www.appearnetworks.com/wp-content/uploads/2013/07/Costain_Mobile_Apps-e138131418664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971" y="1099876"/>
            <a:ext cx="1891325" cy="199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bdcnetwork.com/sites/bdc/files/imagecache/insert_image_big/M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930" y="1099878"/>
            <a:ext cx="1625476" cy="199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3ders.org/images2014/qingdao-largest-3d-printer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249" y="3228489"/>
            <a:ext cx="3129921" cy="231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Applications</a:t>
            </a:r>
          </a:p>
        </p:txBody>
      </p:sp>
      <p:pic>
        <p:nvPicPr>
          <p:cNvPr id="4" name="Picture 2" descr="http://silverline.mobi/wp-content/uploads/2013/07/Smaller-Silver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974" y="1452896"/>
            <a:ext cx="5180261" cy="354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v3.co.uk/IMG/067/245067/london-ambulance1-540x334.png?14365568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107" y="1452896"/>
            <a:ext cx="2097757" cy="144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292" y="3312212"/>
            <a:ext cx="1459385" cy="2058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405" y="2020509"/>
            <a:ext cx="2501809" cy="169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" y="228866"/>
            <a:ext cx="7207149" cy="488836"/>
          </a:xfrm>
        </p:spPr>
        <p:txBody>
          <a:bodyPr>
            <a:normAutofit fontScale="90000"/>
          </a:bodyPr>
          <a:lstStyle/>
          <a:p>
            <a:r>
              <a:rPr lang="en-GB" sz="2500" dirty="0"/>
              <a:t>Remote Patient Monitoring Market To Double By 2016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18" y="1147936"/>
            <a:ext cx="3527339" cy="405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static4.businessinsider.com/image/517006e669beddec09000029-960/bii_wearables_mktsz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293" y="1763037"/>
            <a:ext cx="4129317" cy="299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81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lond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548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underground utili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4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9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2503" y="4732198"/>
            <a:ext cx="3429000" cy="961110"/>
          </a:xfrm>
          <a:prstGeom prst="rect">
            <a:avLst/>
          </a:prstGeom>
        </p:spPr>
        <p:txBody>
          <a:bodyPr lIns="71323" tIns="35662" rIns="71323" bIns="35662">
            <a:spAutoFit/>
          </a:bodyPr>
          <a:lstStyle/>
          <a:p>
            <a:pPr defTabSz="713232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u="sng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www.Level2BIM.org</a:t>
            </a:r>
            <a:r>
              <a:rPr lang="en-GB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defTabSz="713232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u="sng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www.bimtaskgroup.org</a:t>
            </a:r>
            <a:r>
              <a:rPr lang="en-GB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defTabSz="713232" fontAlgn="auto">
              <a:lnSpc>
                <a:spcPct val="107000"/>
              </a:lnSpc>
              <a:spcBef>
                <a:spcPts val="0"/>
              </a:spcBef>
              <a:spcAft>
                <a:spcPts val="624"/>
              </a:spcAft>
            </a:pPr>
            <a:r>
              <a:rPr lang="en-GB" u="sng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www.digital-built-britain.com</a:t>
            </a:r>
            <a:r>
              <a:rPr lang="en-GB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8591" y="4071575"/>
            <a:ext cx="3058298" cy="795295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4700" kern="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2312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1900" dirty="0"/>
              <a:t>Where did we start?</a:t>
            </a:r>
          </a:p>
          <a:p>
            <a:r>
              <a:rPr lang="en-GB" sz="1900" dirty="0"/>
              <a:t>Where are we now?</a:t>
            </a:r>
          </a:p>
          <a:p>
            <a:r>
              <a:rPr lang="en-GB" sz="1900" dirty="0"/>
              <a:t>Where are we going?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780" y="1014916"/>
            <a:ext cx="2662949" cy="17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1" y="2895600"/>
            <a:ext cx="8723934" cy="272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2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1268580" y="2535500"/>
            <a:ext cx="6492188" cy="3677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535" t="72786" r="88339" b="15737"/>
          <a:stretch/>
        </p:blipFill>
        <p:spPr>
          <a:xfrm>
            <a:off x="1320800" y="2401659"/>
            <a:ext cx="342900" cy="328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535" t="72786" r="88339" b="15737"/>
          <a:stretch/>
        </p:blipFill>
        <p:spPr>
          <a:xfrm>
            <a:off x="7110282" y="2370107"/>
            <a:ext cx="342900" cy="335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535" t="72786" r="88339" b="15737"/>
          <a:stretch/>
        </p:blipFill>
        <p:spPr>
          <a:xfrm>
            <a:off x="2235200" y="2430115"/>
            <a:ext cx="342900" cy="3359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535" t="72786" r="88339" b="15737"/>
          <a:stretch/>
        </p:blipFill>
        <p:spPr>
          <a:xfrm>
            <a:off x="4597400" y="2409645"/>
            <a:ext cx="342900" cy="3205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535" t="72786" r="88339" b="15737"/>
          <a:stretch/>
        </p:blipFill>
        <p:spPr>
          <a:xfrm>
            <a:off x="5340350" y="2409645"/>
            <a:ext cx="342900" cy="3205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57300" y="2757313"/>
            <a:ext cx="673100" cy="21052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900" b="1" kern="0" dirty="0">
                <a:solidFill>
                  <a:sysClr val="windowText" lastClr="000000"/>
                </a:solidFill>
              </a:rPr>
              <a:t>1934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86184" y="2766025"/>
            <a:ext cx="673100" cy="21052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900" b="1" kern="0" dirty="0">
                <a:solidFill>
                  <a:sysClr val="windowText" lastClr="000000"/>
                </a:solidFill>
              </a:rPr>
              <a:t>1944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45754" y="2786218"/>
            <a:ext cx="673100" cy="21052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900" b="1" kern="0" dirty="0">
                <a:solidFill>
                  <a:sysClr val="windowText" lastClr="000000"/>
                </a:solidFill>
              </a:rPr>
              <a:t>1994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7182" y="2766025"/>
            <a:ext cx="673100" cy="21052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900" b="1" kern="0" dirty="0">
                <a:solidFill>
                  <a:sysClr val="windowText" lastClr="000000"/>
                </a:solidFill>
              </a:rPr>
              <a:t>1998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56277" y="2809314"/>
            <a:ext cx="396906" cy="21052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900" b="1" kern="0" dirty="0">
                <a:solidFill>
                  <a:sysClr val="windowText" lastClr="000000"/>
                </a:solidFill>
              </a:rPr>
              <a:t>2015</a:t>
            </a:r>
          </a:p>
        </p:txBody>
      </p:sp>
      <p:sp>
        <p:nvSpPr>
          <p:cNvPr id="17" name="Rectangle 16"/>
          <p:cNvSpPr/>
          <p:nvPr/>
        </p:nvSpPr>
        <p:spPr>
          <a:xfrm rot="18414913">
            <a:off x="1178095" y="1405796"/>
            <a:ext cx="1321703" cy="4875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9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1934. </a:t>
            </a:r>
            <a:r>
              <a:rPr lang="en-GB" sz="900" b="1" u="sng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Reaching for the skies</a:t>
            </a:r>
            <a:r>
              <a:rPr lang="en-GB" sz="9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. Alfred </a:t>
            </a:r>
            <a:r>
              <a:rPr lang="en-GB" sz="900" b="1" kern="0" dirty="0" err="1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Bossom</a:t>
            </a:r>
            <a:r>
              <a:rPr lang="en-GB" sz="9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19" name="Rectangle 18"/>
          <p:cNvSpPr/>
          <p:nvPr/>
        </p:nvSpPr>
        <p:spPr>
          <a:xfrm rot="18346003">
            <a:off x="2071736" y="1449147"/>
            <a:ext cx="1476198" cy="62601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900" b="1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1944. </a:t>
            </a:r>
            <a:r>
              <a:rPr lang="en-GB" sz="900" b="1" u="sng" kern="0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Simon Report</a:t>
            </a:r>
            <a:r>
              <a:rPr lang="en-GB" sz="900" b="1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Placing and Management of Building Contracts</a:t>
            </a:r>
            <a:r>
              <a:rPr lang="en-GB" sz="9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900" kern="0" dirty="0">
              <a:solidFill>
                <a:sysClr val="windowText" lastClr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18284097">
            <a:off x="4331096" y="1409575"/>
            <a:ext cx="1501032" cy="4875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9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1994. </a:t>
            </a:r>
            <a:r>
              <a:rPr lang="en-GB" sz="900" b="1" u="sng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The Latham Report, Constructing the Team</a:t>
            </a:r>
            <a:r>
              <a:rPr lang="en-GB" sz="9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21" name="Rectangle 20"/>
          <p:cNvSpPr/>
          <p:nvPr/>
        </p:nvSpPr>
        <p:spPr>
          <a:xfrm rot="18346370">
            <a:off x="5226435" y="1431394"/>
            <a:ext cx="1312075" cy="48751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9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1998. </a:t>
            </a:r>
            <a:r>
              <a:rPr lang="en-GB" sz="900" b="1" u="sng" kern="0" dirty="0">
                <a:solidFill>
                  <a:srgbClr val="0000FF"/>
                </a:solidFill>
                <a:ea typeface="Times New Roman" panose="02020603050405020304" pitchFamily="18" charset="0"/>
              </a:rPr>
              <a:t>The Egan Report, Rethinking Construction</a:t>
            </a:r>
            <a:r>
              <a:rPr lang="en-GB" sz="9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 rot="18387454">
            <a:off x="6493872" y="1100472"/>
            <a:ext cx="1414233" cy="856851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713232" fontAlgn="auto">
              <a:spcBef>
                <a:spcPts val="0"/>
              </a:spcBef>
              <a:spcAft>
                <a:spcPts val="0"/>
              </a:spcAft>
            </a:pPr>
            <a:endParaRPr lang="en-GB" sz="600" kern="0" dirty="0">
              <a:solidFill>
                <a:srgbClr val="000000"/>
              </a:solidFill>
              <a:latin typeface="OXFVU T+ Humanist 777 BT"/>
            </a:endParaRPr>
          </a:p>
          <a:p>
            <a:pPr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900" b="1" kern="0" dirty="0">
                <a:solidFill>
                  <a:srgbClr val="000000"/>
                </a:solidFill>
                <a:latin typeface="OXFVU T+ Humanist 777 BT"/>
              </a:rPr>
              <a:t> 2015. George Osbourne </a:t>
            </a:r>
            <a:r>
              <a:rPr lang="en-GB" sz="900" b="1" kern="0" dirty="0">
                <a:solidFill>
                  <a:schemeClr val="accent1">
                    <a:lumMod val="75000"/>
                  </a:schemeClr>
                </a:solidFill>
                <a:latin typeface="OXFVU T+ Humanist 777 BT"/>
              </a:rPr>
              <a:t>Fixing the foundations:</a:t>
            </a:r>
          </a:p>
          <a:p>
            <a:pPr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900" b="1" kern="0" dirty="0">
                <a:solidFill>
                  <a:schemeClr val="accent1">
                    <a:lumMod val="75000"/>
                  </a:schemeClr>
                </a:solidFill>
                <a:latin typeface="OXFVU T+ Humanist 777 BT"/>
              </a:rPr>
              <a:t>Creating a more prosperous nation</a:t>
            </a:r>
            <a:endParaRPr lang="en-GB" sz="9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30417" y="4482896"/>
            <a:ext cx="8216404" cy="102684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1900" b="1" kern="0" dirty="0">
                <a:solidFill>
                  <a:schemeClr val="tx1"/>
                </a:solidFill>
              </a:rPr>
              <a:t>Since 1934 c70 reports have been issued on UK construction efficiency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31" y="3162737"/>
            <a:ext cx="717553" cy="1020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21" y="3162737"/>
            <a:ext cx="708906" cy="1020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0" t="10405" r="30560" b="6358"/>
          <a:stretch>
            <a:fillRect/>
          </a:stretch>
        </p:blipFill>
        <p:spPr bwMode="auto">
          <a:xfrm>
            <a:off x="5828868" y="3196934"/>
            <a:ext cx="581358" cy="9233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8656" r="31691" b="29329"/>
          <a:stretch>
            <a:fillRect/>
          </a:stretch>
        </p:blipFill>
        <p:spPr bwMode="auto">
          <a:xfrm>
            <a:off x="6525663" y="3196933"/>
            <a:ext cx="597598" cy="92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5535" t="72786" r="88339" b="15737"/>
          <a:stretch/>
        </p:blipFill>
        <p:spPr>
          <a:xfrm>
            <a:off x="6311110" y="2386548"/>
            <a:ext cx="342900" cy="32050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215860" y="2786219"/>
            <a:ext cx="673100" cy="21052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900" b="1" kern="0" dirty="0">
                <a:solidFill>
                  <a:sysClr val="windowText" lastClr="000000"/>
                </a:solidFill>
              </a:rPr>
              <a:t>2011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263128" y="157672"/>
            <a:ext cx="6172200" cy="625079"/>
          </a:xfrm>
          <a:prstGeom prst="rect">
            <a:avLst/>
          </a:prstGeom>
        </p:spPr>
        <p:txBody>
          <a:bodyPr lIns="71323" tIns="35662" rIns="71323" bIns="3566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GB" sz="2800" dirty="0"/>
              <a:t>Constant Search for Improvement</a:t>
            </a:r>
            <a:endParaRPr lang="en-GB" sz="2800" dirty="0">
              <a:latin typeface="Arial" charset="0"/>
            </a:endParaRPr>
          </a:p>
        </p:txBody>
      </p:sp>
      <p:pic>
        <p:nvPicPr>
          <p:cNvPr id="31" name="Picture 30" descr="cid:image001.png@01D037F9.E5C98CC0"/>
          <p:cNvPicPr/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228" y="3082950"/>
            <a:ext cx="1732385" cy="1145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5535" t="72786" r="88339" b="15737"/>
          <a:stretch/>
        </p:blipFill>
        <p:spPr>
          <a:xfrm>
            <a:off x="7474120" y="2368812"/>
            <a:ext cx="342900" cy="33556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420115" y="2808019"/>
            <a:ext cx="396906" cy="21052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900" b="1" kern="0" dirty="0">
                <a:solidFill>
                  <a:sysClr val="windowText" lastClr="000000"/>
                </a:solidFill>
              </a:rPr>
              <a:t>2016</a:t>
            </a:r>
          </a:p>
        </p:txBody>
      </p:sp>
      <p:sp>
        <p:nvSpPr>
          <p:cNvPr id="34" name="Rectangle 33"/>
          <p:cNvSpPr/>
          <p:nvPr/>
        </p:nvSpPr>
        <p:spPr>
          <a:xfrm rot="18284097">
            <a:off x="7437151" y="1811844"/>
            <a:ext cx="726828" cy="210520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9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Level 2 - 3</a:t>
            </a:r>
          </a:p>
        </p:txBody>
      </p:sp>
    </p:spTree>
    <p:extLst>
      <p:ext uri="{BB962C8B-B14F-4D97-AF65-F5344CB8AC3E}">
        <p14:creationId xmlns:p14="http://schemas.microsoft.com/office/powerpoint/2010/main" val="115216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Level 2 BIM – Part of a Bigger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type="body" sz="quarter" idx="15"/>
          </p:nvPr>
        </p:nvSpPr>
        <p:spPr>
          <a:xfrm>
            <a:off x="719139" y="1029230"/>
            <a:ext cx="7967662" cy="3504670"/>
          </a:xfrm>
        </p:spPr>
        <p:txBody>
          <a:bodyPr>
            <a:normAutofit/>
          </a:bodyPr>
          <a:lstStyle/>
          <a:p>
            <a:r>
              <a:rPr lang="en-GB" sz="1900" dirty="0"/>
              <a:t>Benchmarking</a:t>
            </a:r>
          </a:p>
          <a:p>
            <a:r>
              <a:rPr lang="en-GB" sz="1900" dirty="0"/>
              <a:t>Procurement Methods</a:t>
            </a:r>
          </a:p>
          <a:p>
            <a:r>
              <a:rPr lang="en-GB" sz="1900" dirty="0"/>
              <a:t>Government Soft Landings</a:t>
            </a:r>
          </a:p>
          <a:p>
            <a:r>
              <a:rPr lang="en-GB" sz="1900" dirty="0" err="1"/>
              <a:t>DfMA</a:t>
            </a:r>
            <a:r>
              <a:rPr lang="en-GB" sz="1900" dirty="0"/>
              <a:t> / Manufacturing</a:t>
            </a:r>
          </a:p>
          <a:p>
            <a:r>
              <a:rPr lang="en-GB" sz="1900" dirty="0"/>
              <a:t>Intelligent Client</a:t>
            </a:r>
          </a:p>
          <a:p>
            <a:r>
              <a:rPr lang="en-GB" sz="1900" dirty="0"/>
              <a:t>Fiscal Constraint</a:t>
            </a:r>
          </a:p>
          <a:p>
            <a:r>
              <a:rPr lang="en-GB" sz="1900" dirty="0"/>
              <a:t>Increasing Productivity</a:t>
            </a:r>
          </a:p>
          <a:p>
            <a:endParaRPr lang="en-GB" sz="1900" dirty="0"/>
          </a:p>
          <a:p>
            <a:endParaRPr lang="en-GB" sz="1900" dirty="0"/>
          </a:p>
          <a:p>
            <a:endParaRPr lang="en-GB" sz="19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0" t="10405" r="30560" b="6358"/>
          <a:stretch>
            <a:fillRect/>
          </a:stretch>
        </p:blipFill>
        <p:spPr bwMode="auto">
          <a:xfrm>
            <a:off x="4834557" y="1808700"/>
            <a:ext cx="1677536" cy="26646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8656" r="31691" b="29329"/>
          <a:stretch>
            <a:fillRect/>
          </a:stretch>
        </p:blipFill>
        <p:spPr bwMode="auto">
          <a:xfrm>
            <a:off x="6854734" y="1796434"/>
            <a:ext cx="1724624" cy="26741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95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2 – Beginning of the Journey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78" y="1009432"/>
            <a:ext cx="7419672" cy="453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2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Push &amp; Pull</a:t>
            </a:r>
          </a:p>
        </p:txBody>
      </p:sp>
      <p:graphicFrame>
        <p:nvGraphicFramePr>
          <p:cNvPr id="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312979"/>
              </p:ext>
            </p:extLst>
          </p:nvPr>
        </p:nvGraphicFramePr>
        <p:xfrm>
          <a:off x="2534280" y="978256"/>
          <a:ext cx="3864234" cy="3976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Visio" r:id="rId3" imgW="7663621" imgH="7094664" progId="Visio.Drawing.11">
                  <p:embed/>
                </p:oleObj>
              </mc:Choice>
              <mc:Fallback>
                <p:oleObj name="Visio" r:id="rId3" imgW="7663621" imgH="7094664" progId="Visio.Drawing.11">
                  <p:embed/>
                  <p:pic>
                    <p:nvPicPr>
                      <p:cNvPr id="4" name="Object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4280" y="978256"/>
                        <a:ext cx="3864234" cy="3976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ight Arrow 4"/>
          <p:cNvSpPr/>
          <p:nvPr/>
        </p:nvSpPr>
        <p:spPr>
          <a:xfrm>
            <a:off x="780488" y="2672960"/>
            <a:ext cx="1222799" cy="735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1500" kern="0" dirty="0">
                <a:solidFill>
                  <a:schemeClr val="bg1"/>
                </a:solidFill>
              </a:rPr>
              <a:t>Push</a:t>
            </a:r>
          </a:p>
        </p:txBody>
      </p:sp>
      <p:sp>
        <p:nvSpPr>
          <p:cNvPr id="6" name="Right Arrow 5"/>
          <p:cNvSpPr/>
          <p:nvPr/>
        </p:nvSpPr>
        <p:spPr>
          <a:xfrm>
            <a:off x="6929508" y="2672960"/>
            <a:ext cx="1222799" cy="735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 fontAlgn="auto">
              <a:spcBef>
                <a:spcPts val="0"/>
              </a:spcBef>
              <a:spcAft>
                <a:spcPts val="0"/>
              </a:spcAft>
            </a:pPr>
            <a:r>
              <a:rPr lang="en-GB" sz="1500" kern="0" dirty="0">
                <a:solidFill>
                  <a:schemeClr val="bg1"/>
                </a:solidFill>
              </a:rPr>
              <a:t>Pull</a:t>
            </a:r>
          </a:p>
        </p:txBody>
      </p:sp>
      <p:sp>
        <p:nvSpPr>
          <p:cNvPr id="7" name="Down Arrow 6"/>
          <p:cNvSpPr/>
          <p:nvPr/>
        </p:nvSpPr>
        <p:spPr>
          <a:xfrm rot="10800000">
            <a:off x="4621187" y="4954555"/>
            <a:ext cx="560450" cy="619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 fontAlgn="auto">
              <a:spcBef>
                <a:spcPts val="0"/>
              </a:spcBef>
              <a:spcAft>
                <a:spcPts val="0"/>
              </a:spcAft>
            </a:pPr>
            <a:endParaRPr lang="en-GB" sz="1500" ker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2 – Beginning of the Journey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96" y="1775633"/>
            <a:ext cx="4486377" cy="3612128"/>
          </a:xfrm>
          <a:prstGeom prst="rect">
            <a:avLst/>
          </a:prstGeom>
        </p:spPr>
      </p:pic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430" y="1346851"/>
            <a:ext cx="312949" cy="453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6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10" y="1346851"/>
            <a:ext cx="311694" cy="453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13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9514" y="1346851"/>
            <a:ext cx="312949" cy="453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12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92553" y="1346851"/>
            <a:ext cx="304574" cy="453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08" y="1346851"/>
            <a:ext cx="313313" cy="453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637" y="1346851"/>
            <a:ext cx="303909" cy="453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9" y="2773687"/>
            <a:ext cx="331715" cy="4864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ontent Placeholder 4"/>
          <p:cNvSpPr>
            <a:spLocks noGrp="1"/>
          </p:cNvSpPr>
          <p:nvPr>
            <p:ph type="body" sz="quarter" idx="15"/>
          </p:nvPr>
        </p:nvSpPr>
        <p:spPr>
          <a:xfrm>
            <a:off x="5503586" y="1699790"/>
            <a:ext cx="3848290" cy="2040351"/>
          </a:xfrm>
        </p:spPr>
        <p:txBody>
          <a:bodyPr>
            <a:normAutofit fontScale="70000" lnSpcReduction="20000"/>
          </a:bodyPr>
          <a:lstStyle/>
          <a:p>
            <a:r>
              <a:rPr lang="en-GB" altLang="en-US" sz="2000" dirty="0">
                <a:cs typeface="Arial" charset="0"/>
              </a:rPr>
              <a:t>PAS1192:2 Capital Delivery</a:t>
            </a:r>
          </a:p>
          <a:p>
            <a:r>
              <a:rPr lang="en-GB" altLang="en-US" sz="2000" dirty="0">
                <a:cs typeface="Arial" charset="0"/>
              </a:rPr>
              <a:t>PAS1192:3 Operational Delivery</a:t>
            </a:r>
          </a:p>
          <a:p>
            <a:r>
              <a:rPr lang="en-GB" altLang="en-US" sz="2000" dirty="0">
                <a:cs typeface="Arial" charset="0"/>
              </a:rPr>
              <a:t>BS1192:4 Data Structure</a:t>
            </a:r>
          </a:p>
          <a:p>
            <a:r>
              <a:rPr lang="en-GB" altLang="en-US" sz="2000" dirty="0">
                <a:cs typeface="Arial" charset="0"/>
              </a:rPr>
              <a:t>Data Classification</a:t>
            </a:r>
          </a:p>
          <a:p>
            <a:r>
              <a:rPr lang="en-GB" altLang="en-US" sz="2000" dirty="0">
                <a:cs typeface="Arial" charset="0"/>
              </a:rPr>
              <a:t>Digital Plan of Works (Levels of Data Detail)</a:t>
            </a:r>
          </a:p>
          <a:p>
            <a:r>
              <a:rPr lang="en-GB" altLang="en-US" sz="2000" dirty="0">
                <a:solidFill>
                  <a:srgbClr val="FF0000"/>
                </a:solidFill>
                <a:cs typeface="Arial" charset="0"/>
              </a:rPr>
              <a:t>PAS1192:5 Security</a:t>
            </a:r>
          </a:p>
          <a:p>
            <a:r>
              <a:rPr lang="en-GB" altLang="en-US" sz="2000" dirty="0">
                <a:cs typeface="Arial" charset="0"/>
              </a:rPr>
              <a:t>BIM Contract Protocol</a:t>
            </a:r>
          </a:p>
          <a:p>
            <a:r>
              <a:rPr lang="en-GB" altLang="en-US" sz="2000" dirty="0">
                <a:cs typeface="Arial" charset="0"/>
              </a:rPr>
              <a:t>Government Soft Landings</a:t>
            </a:r>
          </a:p>
          <a:p>
            <a:endParaRPr lang="en-GB" altLang="en-US" sz="2000" dirty="0">
              <a:cs typeface="Arial" charset="0"/>
            </a:endParaRPr>
          </a:p>
          <a:p>
            <a:endParaRPr lang="en-GB" altLang="en-US" sz="2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8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Tv3 RICS revised template - Corporate">
  <a:themeElements>
    <a:clrScheme name="Custom 12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02147"/>
      </a:accent1>
      <a:accent2>
        <a:srgbClr val="0F4DBC"/>
      </a:accent2>
      <a:accent3>
        <a:srgbClr val="6AADE4"/>
      </a:accent3>
      <a:accent4>
        <a:srgbClr val="00B2A9"/>
      </a:accent4>
      <a:accent5>
        <a:srgbClr val="9A9B9C"/>
      </a:accent5>
      <a:accent6>
        <a:srgbClr val="36424A"/>
      </a:accent6>
      <a:hlink>
        <a:srgbClr val="4D3069"/>
      </a:hlink>
      <a:folHlink>
        <a:srgbClr val="36424A"/>
      </a:folHlink>
    </a:clrScheme>
    <a:fontScheme name="RIC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rgbClr val="36424A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NTv3 RICS revised template - Corporate</Template>
  <TotalTime>394</TotalTime>
  <Words>739</Words>
  <Application>Microsoft Office PowerPoint</Application>
  <PresentationFormat>On-screen Show (16:10)</PresentationFormat>
  <Paragraphs>146</Paragraphs>
  <Slides>39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ＭＳ Ｐゴシック</vt:lpstr>
      <vt:lpstr>Arial</vt:lpstr>
      <vt:lpstr>Arial Narrow</vt:lpstr>
      <vt:lpstr>ATRotis Semisans 45 Light</vt:lpstr>
      <vt:lpstr>Calibri</vt:lpstr>
      <vt:lpstr>Geneva</vt:lpstr>
      <vt:lpstr>Lucida Grande</vt:lpstr>
      <vt:lpstr>OXFVU T+ Humanist 777 BT</vt:lpstr>
      <vt:lpstr>Times New Roman</vt:lpstr>
      <vt:lpstr>Wingdings</vt:lpstr>
      <vt:lpstr>NTv3 RICS revised template - Corporate</vt:lpstr>
      <vt:lpstr>Office Theme</vt:lpstr>
      <vt:lpstr>Visio</vt:lpstr>
      <vt:lpstr>PowerPoint Presentation</vt:lpstr>
      <vt:lpstr>PowerPoint Presentation</vt:lpstr>
      <vt:lpstr>Introduction</vt:lpstr>
      <vt:lpstr>Introduction</vt:lpstr>
      <vt:lpstr>PowerPoint Presentation</vt:lpstr>
      <vt:lpstr>Level 2 BIM – Part of a Bigger Picture</vt:lpstr>
      <vt:lpstr>Level 2 – Beginning of the Journey</vt:lpstr>
      <vt:lpstr>Push &amp; Pull</vt:lpstr>
      <vt:lpstr>Level 2 – Beginning of the Journey</vt:lpstr>
      <vt:lpstr>Level 2 - Manufacturing</vt:lpstr>
      <vt:lpstr>Level 2 – BIM Toolkit</vt:lpstr>
      <vt:lpstr>Level 2 – Going Forward</vt:lpstr>
      <vt:lpstr>Level 2 Achievements</vt:lpstr>
      <vt:lpstr>Level 2 Achievements</vt:lpstr>
      <vt:lpstr>Level 2 Achievements</vt:lpstr>
      <vt:lpstr>Level 2 Achievements</vt:lpstr>
      <vt:lpstr>Level 3 – Functional Improvements</vt:lpstr>
      <vt:lpstr>What is BIM?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Level 3 – Functional Improvements</vt:lpstr>
      <vt:lpstr>Level 3 – Measurement &amp; Feedback</vt:lpstr>
      <vt:lpstr>Level 3 – The Next Steps</vt:lpstr>
      <vt:lpstr>Level 3 </vt:lpstr>
      <vt:lpstr>Level 2 – Data Management</vt:lpstr>
      <vt:lpstr>Level 3 – Data Management</vt:lpstr>
      <vt:lpstr>Level 3 – Data Management</vt:lpstr>
      <vt:lpstr>Level 3 – Smart – BIG?</vt:lpstr>
      <vt:lpstr>Applications</vt:lpstr>
      <vt:lpstr>Applications</vt:lpstr>
      <vt:lpstr>Remote Patient Monitoring Market To Double By 2016</vt:lpstr>
      <vt:lpstr>PowerPoint Presentation</vt:lpstr>
      <vt:lpstr>PowerPoint Presentation</vt:lpstr>
      <vt:lpstr>PowerPoint Presentation</vt:lpstr>
      <vt:lpstr>PowerPoint Presentation</vt:lpstr>
    </vt:vector>
  </TitlesOfParts>
  <Company>RICS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Corlett</dc:creator>
  <cp:lastModifiedBy>Richard McPartland</cp:lastModifiedBy>
  <cp:revision>36</cp:revision>
  <dcterms:created xsi:type="dcterms:W3CDTF">2014-02-25T13:53:44Z</dcterms:created>
  <dcterms:modified xsi:type="dcterms:W3CDTF">2017-01-27T13:31:00Z</dcterms:modified>
</cp:coreProperties>
</file>